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82" r:id="rId7"/>
    <p:sldId id="262" r:id="rId8"/>
    <p:sldId id="283" r:id="rId9"/>
    <p:sldId id="264" r:id="rId10"/>
    <p:sldId id="284" r:id="rId11"/>
    <p:sldId id="265" r:id="rId12"/>
    <p:sldId id="269" r:id="rId13"/>
    <p:sldId id="281" r:id="rId14"/>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399"/>
    <a:srgbClr val="33CCFF"/>
    <a:srgbClr val="0099CC"/>
    <a:srgbClr val="66FF33"/>
    <a:srgbClr val="99000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3" autoAdjust="0"/>
    <p:restoredTop sz="94660"/>
  </p:normalViewPr>
  <p:slideViewPr>
    <p:cSldViewPr snapToGrid="0">
      <p:cViewPr varScale="1">
        <p:scale>
          <a:sx n="118" d="100"/>
          <a:sy n="118" d="100"/>
        </p:scale>
        <p:origin x="240" y="23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tiff>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s-MX"/>
          </a:p>
        </p:txBody>
      </p:sp>
      <p:sp>
        <p:nvSpPr>
          <p:cNvPr id="4" name="Marcador de fecha 3"/>
          <p:cNvSpPr>
            <a:spLocks noGrp="1"/>
          </p:cNvSpPr>
          <p:nvPr>
            <p:ph type="dt" sz="half" idx="10"/>
          </p:nvPr>
        </p:nvSpPr>
        <p:spPr/>
        <p:txBody>
          <a:bodyPr/>
          <a:lstStyle/>
          <a:p>
            <a:fld id="{D440C668-7DBC-41B6-9D23-879CFD55A55A}" type="datetimeFigureOut">
              <a:rPr lang="es-MX" smtClean="0"/>
              <a:t>04/02/20</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07212305-8083-4504-A9F4-D5BA7867D473}" type="slidenum">
              <a:rPr lang="es-MX" smtClean="0"/>
              <a:t>‹Nº›</a:t>
            </a:fld>
            <a:endParaRPr lang="es-MX"/>
          </a:p>
        </p:txBody>
      </p:sp>
    </p:spTree>
    <p:extLst>
      <p:ext uri="{BB962C8B-B14F-4D97-AF65-F5344CB8AC3E}">
        <p14:creationId xmlns:p14="http://schemas.microsoft.com/office/powerpoint/2010/main" val="35465614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MX"/>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p:cNvSpPr>
            <a:spLocks noGrp="1"/>
          </p:cNvSpPr>
          <p:nvPr>
            <p:ph type="dt" sz="half" idx="10"/>
          </p:nvPr>
        </p:nvSpPr>
        <p:spPr/>
        <p:txBody>
          <a:bodyPr/>
          <a:lstStyle/>
          <a:p>
            <a:fld id="{D440C668-7DBC-41B6-9D23-879CFD55A55A}" type="datetimeFigureOut">
              <a:rPr lang="es-MX" smtClean="0"/>
              <a:t>04/02/20</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07212305-8083-4504-A9F4-D5BA7867D473}" type="slidenum">
              <a:rPr lang="es-MX" smtClean="0"/>
              <a:t>‹Nº›</a:t>
            </a:fld>
            <a:endParaRPr lang="es-MX"/>
          </a:p>
        </p:txBody>
      </p:sp>
    </p:spTree>
    <p:extLst>
      <p:ext uri="{BB962C8B-B14F-4D97-AF65-F5344CB8AC3E}">
        <p14:creationId xmlns:p14="http://schemas.microsoft.com/office/powerpoint/2010/main" val="963554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p:cNvSpPr>
            <a:spLocks noGrp="1"/>
          </p:cNvSpPr>
          <p:nvPr>
            <p:ph type="dt" sz="half" idx="10"/>
          </p:nvPr>
        </p:nvSpPr>
        <p:spPr/>
        <p:txBody>
          <a:bodyPr/>
          <a:lstStyle/>
          <a:p>
            <a:fld id="{D440C668-7DBC-41B6-9D23-879CFD55A55A}" type="datetimeFigureOut">
              <a:rPr lang="es-MX" smtClean="0"/>
              <a:t>04/02/20</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07212305-8083-4504-A9F4-D5BA7867D473}" type="slidenum">
              <a:rPr lang="es-MX" smtClean="0"/>
              <a:t>‹Nº›</a:t>
            </a:fld>
            <a:endParaRPr lang="es-MX"/>
          </a:p>
        </p:txBody>
      </p:sp>
    </p:spTree>
    <p:extLst>
      <p:ext uri="{BB962C8B-B14F-4D97-AF65-F5344CB8AC3E}">
        <p14:creationId xmlns:p14="http://schemas.microsoft.com/office/powerpoint/2010/main" val="37851106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MX"/>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p:cNvSpPr>
            <a:spLocks noGrp="1"/>
          </p:cNvSpPr>
          <p:nvPr>
            <p:ph type="dt" sz="half" idx="10"/>
          </p:nvPr>
        </p:nvSpPr>
        <p:spPr/>
        <p:txBody>
          <a:bodyPr/>
          <a:lstStyle/>
          <a:p>
            <a:fld id="{D440C668-7DBC-41B6-9D23-879CFD55A55A}" type="datetimeFigureOut">
              <a:rPr lang="es-MX" smtClean="0"/>
              <a:t>04/02/20</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07212305-8083-4504-A9F4-D5BA7867D473}" type="slidenum">
              <a:rPr lang="es-MX" smtClean="0"/>
              <a:t>‹Nº›</a:t>
            </a:fld>
            <a:endParaRPr lang="es-MX"/>
          </a:p>
        </p:txBody>
      </p:sp>
    </p:spTree>
    <p:extLst>
      <p:ext uri="{BB962C8B-B14F-4D97-AF65-F5344CB8AC3E}">
        <p14:creationId xmlns:p14="http://schemas.microsoft.com/office/powerpoint/2010/main" val="2198735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D440C668-7DBC-41B6-9D23-879CFD55A55A}" type="datetimeFigureOut">
              <a:rPr lang="es-MX" smtClean="0"/>
              <a:t>04/02/20</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07212305-8083-4504-A9F4-D5BA7867D473}" type="slidenum">
              <a:rPr lang="es-MX" smtClean="0"/>
              <a:t>‹Nº›</a:t>
            </a:fld>
            <a:endParaRPr lang="es-MX"/>
          </a:p>
        </p:txBody>
      </p:sp>
    </p:spTree>
    <p:extLst>
      <p:ext uri="{BB962C8B-B14F-4D97-AF65-F5344CB8AC3E}">
        <p14:creationId xmlns:p14="http://schemas.microsoft.com/office/powerpoint/2010/main" val="3229317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MX"/>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p:cNvSpPr>
            <a:spLocks noGrp="1"/>
          </p:cNvSpPr>
          <p:nvPr>
            <p:ph type="dt" sz="half" idx="10"/>
          </p:nvPr>
        </p:nvSpPr>
        <p:spPr/>
        <p:txBody>
          <a:bodyPr/>
          <a:lstStyle/>
          <a:p>
            <a:fld id="{D440C668-7DBC-41B6-9D23-879CFD55A55A}" type="datetimeFigureOut">
              <a:rPr lang="es-MX" smtClean="0"/>
              <a:t>04/02/20</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07212305-8083-4504-A9F4-D5BA7867D473}" type="slidenum">
              <a:rPr lang="es-MX" smtClean="0"/>
              <a:t>‹Nº›</a:t>
            </a:fld>
            <a:endParaRPr lang="es-MX"/>
          </a:p>
        </p:txBody>
      </p:sp>
    </p:spTree>
    <p:extLst>
      <p:ext uri="{BB962C8B-B14F-4D97-AF65-F5344CB8AC3E}">
        <p14:creationId xmlns:p14="http://schemas.microsoft.com/office/powerpoint/2010/main" val="20353656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p:cNvSpPr>
            <a:spLocks noGrp="1"/>
          </p:cNvSpPr>
          <p:nvPr>
            <p:ph type="dt" sz="half" idx="10"/>
          </p:nvPr>
        </p:nvSpPr>
        <p:spPr/>
        <p:txBody>
          <a:bodyPr/>
          <a:lstStyle/>
          <a:p>
            <a:fld id="{D440C668-7DBC-41B6-9D23-879CFD55A55A}" type="datetimeFigureOut">
              <a:rPr lang="es-MX" smtClean="0"/>
              <a:t>04/02/20</a:t>
            </a:fld>
            <a:endParaRPr lang="es-MX"/>
          </a:p>
        </p:txBody>
      </p:sp>
      <p:sp>
        <p:nvSpPr>
          <p:cNvPr id="8" name="Marcador de pie de página 7"/>
          <p:cNvSpPr>
            <a:spLocks noGrp="1"/>
          </p:cNvSpPr>
          <p:nvPr>
            <p:ph type="ftr" sz="quarter" idx="11"/>
          </p:nvPr>
        </p:nvSpPr>
        <p:spPr/>
        <p:txBody>
          <a:bodyPr/>
          <a:lstStyle/>
          <a:p>
            <a:endParaRPr lang="es-MX"/>
          </a:p>
        </p:txBody>
      </p:sp>
      <p:sp>
        <p:nvSpPr>
          <p:cNvPr id="9" name="Marcador de número de diapositiva 8"/>
          <p:cNvSpPr>
            <a:spLocks noGrp="1"/>
          </p:cNvSpPr>
          <p:nvPr>
            <p:ph type="sldNum" sz="quarter" idx="12"/>
          </p:nvPr>
        </p:nvSpPr>
        <p:spPr/>
        <p:txBody>
          <a:bodyPr/>
          <a:lstStyle/>
          <a:p>
            <a:fld id="{07212305-8083-4504-A9F4-D5BA7867D473}" type="slidenum">
              <a:rPr lang="es-MX" smtClean="0"/>
              <a:t>‹Nº›</a:t>
            </a:fld>
            <a:endParaRPr lang="es-MX"/>
          </a:p>
        </p:txBody>
      </p:sp>
    </p:spTree>
    <p:extLst>
      <p:ext uri="{BB962C8B-B14F-4D97-AF65-F5344CB8AC3E}">
        <p14:creationId xmlns:p14="http://schemas.microsoft.com/office/powerpoint/2010/main" val="865514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MX"/>
          </a:p>
        </p:txBody>
      </p:sp>
      <p:sp>
        <p:nvSpPr>
          <p:cNvPr id="3" name="Marcador de fecha 2"/>
          <p:cNvSpPr>
            <a:spLocks noGrp="1"/>
          </p:cNvSpPr>
          <p:nvPr>
            <p:ph type="dt" sz="half" idx="10"/>
          </p:nvPr>
        </p:nvSpPr>
        <p:spPr/>
        <p:txBody>
          <a:bodyPr/>
          <a:lstStyle/>
          <a:p>
            <a:fld id="{D440C668-7DBC-41B6-9D23-879CFD55A55A}" type="datetimeFigureOut">
              <a:rPr lang="es-MX" smtClean="0"/>
              <a:t>04/02/20</a:t>
            </a:fld>
            <a:endParaRPr lang="es-MX"/>
          </a:p>
        </p:txBody>
      </p:sp>
      <p:sp>
        <p:nvSpPr>
          <p:cNvPr id="4" name="Marcador de pie de página 3"/>
          <p:cNvSpPr>
            <a:spLocks noGrp="1"/>
          </p:cNvSpPr>
          <p:nvPr>
            <p:ph type="ftr" sz="quarter" idx="11"/>
          </p:nvPr>
        </p:nvSpPr>
        <p:spPr/>
        <p:txBody>
          <a:bodyPr/>
          <a:lstStyle/>
          <a:p>
            <a:endParaRPr lang="es-MX"/>
          </a:p>
        </p:txBody>
      </p:sp>
      <p:sp>
        <p:nvSpPr>
          <p:cNvPr id="5" name="Marcador de número de diapositiva 4"/>
          <p:cNvSpPr>
            <a:spLocks noGrp="1"/>
          </p:cNvSpPr>
          <p:nvPr>
            <p:ph type="sldNum" sz="quarter" idx="12"/>
          </p:nvPr>
        </p:nvSpPr>
        <p:spPr/>
        <p:txBody>
          <a:bodyPr/>
          <a:lstStyle/>
          <a:p>
            <a:fld id="{07212305-8083-4504-A9F4-D5BA7867D473}" type="slidenum">
              <a:rPr lang="es-MX" smtClean="0"/>
              <a:t>‹Nº›</a:t>
            </a:fld>
            <a:endParaRPr lang="es-MX"/>
          </a:p>
        </p:txBody>
      </p:sp>
    </p:spTree>
    <p:extLst>
      <p:ext uri="{BB962C8B-B14F-4D97-AF65-F5344CB8AC3E}">
        <p14:creationId xmlns:p14="http://schemas.microsoft.com/office/powerpoint/2010/main" val="2947468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D440C668-7DBC-41B6-9D23-879CFD55A55A}" type="datetimeFigureOut">
              <a:rPr lang="es-MX" smtClean="0"/>
              <a:t>04/02/20</a:t>
            </a:fld>
            <a:endParaRPr lang="es-MX"/>
          </a:p>
        </p:txBody>
      </p:sp>
      <p:sp>
        <p:nvSpPr>
          <p:cNvPr id="3" name="Marcador de pie de página 2"/>
          <p:cNvSpPr>
            <a:spLocks noGrp="1"/>
          </p:cNvSpPr>
          <p:nvPr>
            <p:ph type="ftr" sz="quarter" idx="11"/>
          </p:nvPr>
        </p:nvSpPr>
        <p:spPr/>
        <p:txBody>
          <a:bodyPr/>
          <a:lstStyle/>
          <a:p>
            <a:endParaRPr lang="es-MX"/>
          </a:p>
        </p:txBody>
      </p:sp>
      <p:sp>
        <p:nvSpPr>
          <p:cNvPr id="4" name="Marcador de número de diapositiva 3"/>
          <p:cNvSpPr>
            <a:spLocks noGrp="1"/>
          </p:cNvSpPr>
          <p:nvPr>
            <p:ph type="sldNum" sz="quarter" idx="12"/>
          </p:nvPr>
        </p:nvSpPr>
        <p:spPr/>
        <p:txBody>
          <a:bodyPr/>
          <a:lstStyle/>
          <a:p>
            <a:fld id="{07212305-8083-4504-A9F4-D5BA7867D473}" type="slidenum">
              <a:rPr lang="es-MX" smtClean="0"/>
              <a:t>‹Nº›</a:t>
            </a:fld>
            <a:endParaRPr lang="es-MX"/>
          </a:p>
        </p:txBody>
      </p:sp>
    </p:spTree>
    <p:extLst>
      <p:ext uri="{BB962C8B-B14F-4D97-AF65-F5344CB8AC3E}">
        <p14:creationId xmlns:p14="http://schemas.microsoft.com/office/powerpoint/2010/main" val="21045164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440C668-7DBC-41B6-9D23-879CFD55A55A}" type="datetimeFigureOut">
              <a:rPr lang="es-MX" smtClean="0"/>
              <a:t>04/02/20</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07212305-8083-4504-A9F4-D5BA7867D473}" type="slidenum">
              <a:rPr lang="es-MX" smtClean="0"/>
              <a:t>‹Nº›</a:t>
            </a:fld>
            <a:endParaRPr lang="es-MX"/>
          </a:p>
        </p:txBody>
      </p:sp>
    </p:spTree>
    <p:extLst>
      <p:ext uri="{BB962C8B-B14F-4D97-AF65-F5344CB8AC3E}">
        <p14:creationId xmlns:p14="http://schemas.microsoft.com/office/powerpoint/2010/main" val="3936394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D440C668-7DBC-41B6-9D23-879CFD55A55A}" type="datetimeFigureOut">
              <a:rPr lang="es-MX" smtClean="0"/>
              <a:t>04/02/20</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07212305-8083-4504-A9F4-D5BA7867D473}" type="slidenum">
              <a:rPr lang="es-MX" smtClean="0"/>
              <a:t>‹Nº›</a:t>
            </a:fld>
            <a:endParaRPr lang="es-MX"/>
          </a:p>
        </p:txBody>
      </p:sp>
    </p:spTree>
    <p:extLst>
      <p:ext uri="{BB962C8B-B14F-4D97-AF65-F5344CB8AC3E}">
        <p14:creationId xmlns:p14="http://schemas.microsoft.com/office/powerpoint/2010/main" val="218701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40C668-7DBC-41B6-9D23-879CFD55A55A}" type="datetimeFigureOut">
              <a:rPr lang="es-MX" smtClean="0"/>
              <a:t>04/02/20</a:t>
            </a:fld>
            <a:endParaRPr lang="es-MX"/>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212305-8083-4504-A9F4-D5BA7867D473}" type="slidenum">
              <a:rPr lang="es-MX" smtClean="0"/>
              <a:t>‹Nº›</a:t>
            </a:fld>
            <a:endParaRPr lang="es-MX"/>
          </a:p>
        </p:txBody>
      </p:sp>
    </p:spTree>
    <p:extLst>
      <p:ext uri="{BB962C8B-B14F-4D97-AF65-F5344CB8AC3E}">
        <p14:creationId xmlns:p14="http://schemas.microsoft.com/office/powerpoint/2010/main" val="40612838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18.tiff"/><Relationship Id="rId3" Type="http://schemas.openxmlformats.org/officeDocument/2006/relationships/image" Target="../media/image13.png"/><Relationship Id="rId7" Type="http://schemas.openxmlformats.org/officeDocument/2006/relationships/image" Target="../media/image17.tiff"/><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www5.diputados.gob.mx/index.php/camara/Centros-de-Estudio/CESOP" TargetMode="Externa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datos.cdmx.gob.mx/explore/dataset/carpetas-de-investigacion-pgj-de-la-ciudad-demexico/table/?disjunctive.ao_hechos&amp;disjunctive.delito" TargetMode="External"/><Relationship Id="rId7" Type="http://schemas.openxmlformats.org/officeDocument/2006/relationships/hyperlink" Target="https://datos.cdmx.gob.mx/explore/dataset/coloniascdmx/export/"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www.entrepreneur.com/article/342506" TargetMode="External"/><Relationship Id="rId5" Type="http://schemas.openxmlformats.org/officeDocument/2006/relationships/hyperlink" Target="https://www.correosdemexico.gob.mx/SSLServicios/ConsultaCP/CodigoPostal_Exportar.aspx" TargetMode="External"/><Relationship Id="rId4" Type="http://schemas.openxmlformats.org/officeDocument/2006/relationships/hyperlink" Target="https://www.inegi.org.mx/app/mapa/denu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p:cNvPicPr>
            <a:picLocks noChangeAspect="1"/>
          </p:cNvPicPr>
          <p:nvPr/>
        </p:nvPicPr>
        <p:blipFill>
          <a:blip r:embed="rId2"/>
          <a:stretch>
            <a:fillRect/>
          </a:stretch>
        </p:blipFill>
        <p:spPr>
          <a:xfrm>
            <a:off x="395287" y="257174"/>
            <a:ext cx="11461459" cy="2295525"/>
          </a:xfrm>
          <a:prstGeom prst="rect">
            <a:avLst/>
          </a:prstGeom>
        </p:spPr>
      </p:pic>
      <p:sp>
        <p:nvSpPr>
          <p:cNvPr id="8" name="CuadroTexto 7"/>
          <p:cNvSpPr txBox="1"/>
          <p:nvPr/>
        </p:nvSpPr>
        <p:spPr>
          <a:xfrm>
            <a:off x="4438650" y="3028950"/>
            <a:ext cx="2590800" cy="769441"/>
          </a:xfrm>
          <a:prstGeom prst="rect">
            <a:avLst/>
          </a:prstGeom>
          <a:noFill/>
        </p:spPr>
        <p:txBody>
          <a:bodyPr wrap="square" rtlCol="0">
            <a:spAutoFit/>
          </a:bodyPr>
          <a:lstStyle/>
          <a:p>
            <a:r>
              <a:rPr lang="es-MX" sz="4400" dirty="0" err="1">
                <a:latin typeface="Berlin Sans FB Demi" panose="020E0802020502020306" pitchFamily="34" charset="0"/>
              </a:rPr>
              <a:t>Proyect</a:t>
            </a:r>
            <a:r>
              <a:rPr lang="es-MX" sz="4400" dirty="0">
                <a:latin typeface="Berlin Sans FB Demi" panose="020E0802020502020306" pitchFamily="34" charset="0"/>
              </a:rPr>
              <a:t> 1</a:t>
            </a:r>
          </a:p>
        </p:txBody>
      </p:sp>
      <p:sp>
        <p:nvSpPr>
          <p:cNvPr id="9" name="CuadroTexto 8"/>
          <p:cNvSpPr txBox="1"/>
          <p:nvPr/>
        </p:nvSpPr>
        <p:spPr>
          <a:xfrm>
            <a:off x="723900" y="4838700"/>
            <a:ext cx="2062103" cy="1200329"/>
          </a:xfrm>
          <a:prstGeom prst="rect">
            <a:avLst/>
          </a:prstGeom>
          <a:noFill/>
        </p:spPr>
        <p:txBody>
          <a:bodyPr wrap="none" rtlCol="0">
            <a:spAutoFit/>
          </a:bodyPr>
          <a:lstStyle/>
          <a:p>
            <a:r>
              <a:rPr lang="es-MX" sz="2400" dirty="0"/>
              <a:t>Benjamín Oliva</a:t>
            </a:r>
          </a:p>
          <a:p>
            <a:r>
              <a:rPr lang="es-MX" sz="2400" dirty="0"/>
              <a:t>David Mariscal</a:t>
            </a:r>
          </a:p>
          <a:p>
            <a:r>
              <a:rPr lang="es-MX" sz="2400" dirty="0"/>
              <a:t>Vicente Pliego</a:t>
            </a:r>
          </a:p>
        </p:txBody>
      </p:sp>
      <p:sp>
        <p:nvSpPr>
          <p:cNvPr id="10" name="CuadroTexto 9"/>
          <p:cNvSpPr txBox="1"/>
          <p:nvPr/>
        </p:nvSpPr>
        <p:spPr>
          <a:xfrm>
            <a:off x="1210055" y="3798391"/>
            <a:ext cx="9047990" cy="523220"/>
          </a:xfrm>
          <a:prstGeom prst="rect">
            <a:avLst/>
          </a:prstGeom>
          <a:noFill/>
        </p:spPr>
        <p:txBody>
          <a:bodyPr wrap="none" rtlCol="0">
            <a:spAutoFit/>
          </a:bodyPr>
          <a:lstStyle/>
          <a:p>
            <a:r>
              <a:rPr lang="en-US" sz="2800" dirty="0"/>
              <a:t>Criminal Incidence of the CDMX and its different dimensions.</a:t>
            </a:r>
            <a:endParaRPr lang="es-MX" sz="2800" dirty="0"/>
          </a:p>
        </p:txBody>
      </p:sp>
    </p:spTree>
    <p:extLst>
      <p:ext uri="{BB962C8B-B14F-4D97-AF65-F5344CB8AC3E}">
        <p14:creationId xmlns:p14="http://schemas.microsoft.com/office/powerpoint/2010/main" val="33941754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CuadroTexto 12"/>
          <p:cNvSpPr txBox="1"/>
          <p:nvPr/>
        </p:nvSpPr>
        <p:spPr>
          <a:xfrm>
            <a:off x="7255377" y="310971"/>
            <a:ext cx="2264466" cy="461665"/>
          </a:xfrm>
          <a:prstGeom prst="rect">
            <a:avLst/>
          </a:prstGeom>
          <a:noFill/>
        </p:spPr>
        <p:txBody>
          <a:bodyPr wrap="none" rtlCol="0">
            <a:spAutoFit/>
          </a:bodyPr>
          <a:lstStyle/>
          <a:p>
            <a:r>
              <a:rPr lang="en-US" sz="2400" b="1" dirty="0"/>
              <a:t>Analysis process</a:t>
            </a:r>
          </a:p>
        </p:txBody>
      </p:sp>
      <p:pic>
        <p:nvPicPr>
          <p:cNvPr id="3" name="Imagen 2"/>
          <p:cNvPicPr>
            <a:picLocks noChangeAspect="1"/>
          </p:cNvPicPr>
          <p:nvPr/>
        </p:nvPicPr>
        <p:blipFill>
          <a:blip r:embed="rId3"/>
          <a:stretch>
            <a:fillRect/>
          </a:stretch>
        </p:blipFill>
        <p:spPr>
          <a:xfrm>
            <a:off x="6369080" y="2024437"/>
            <a:ext cx="5251420" cy="3569006"/>
          </a:xfrm>
          <a:prstGeom prst="rect">
            <a:avLst/>
          </a:prstGeom>
        </p:spPr>
      </p:pic>
      <mc:AlternateContent xmlns:mc="http://schemas.openxmlformats.org/markup-compatibility/2006">
        <mc:Choice xmlns:a14="http://schemas.microsoft.com/office/drawing/2010/main" Requires="a14">
          <p:graphicFrame>
            <p:nvGraphicFramePr>
              <p:cNvPr id="7" name="Tabla 6">
                <a:extLst>
                  <a:ext uri="{FF2B5EF4-FFF2-40B4-BE49-F238E27FC236}">
                    <a16:creationId xmlns:a16="http://schemas.microsoft.com/office/drawing/2014/main" id="{E9A15B01-12E6-134F-8254-83B23019E051}"/>
                  </a:ext>
                </a:extLst>
              </p:cNvPr>
              <p:cNvGraphicFramePr>
                <a:graphicFrameLocks noGrp="1"/>
              </p:cNvGraphicFramePr>
              <p:nvPr>
                <p:extLst>
                  <p:ext uri="{D42A27DB-BD31-4B8C-83A1-F6EECF244321}">
                    <p14:modId xmlns:p14="http://schemas.microsoft.com/office/powerpoint/2010/main" val="115046536"/>
                  </p:ext>
                </p:extLst>
              </p:nvPr>
            </p:nvGraphicFramePr>
            <p:xfrm>
              <a:off x="270025" y="2187000"/>
              <a:ext cx="5969924" cy="3048000"/>
            </p:xfrm>
            <a:graphic>
              <a:graphicData uri="http://schemas.openxmlformats.org/drawingml/2006/table">
                <a:tbl>
                  <a:tblPr firstRow="1" bandRow="1">
                    <a:tableStyleId>{2D5ABB26-0587-4C30-8999-92F81FD0307C}</a:tableStyleId>
                  </a:tblPr>
                  <a:tblGrid>
                    <a:gridCol w="2052551">
                      <a:extLst>
                        <a:ext uri="{9D8B030D-6E8A-4147-A177-3AD203B41FA5}">
                          <a16:colId xmlns:a16="http://schemas.microsoft.com/office/drawing/2014/main" val="3445299758"/>
                        </a:ext>
                      </a:extLst>
                    </a:gridCol>
                    <a:gridCol w="996696">
                      <a:extLst>
                        <a:ext uri="{9D8B030D-6E8A-4147-A177-3AD203B41FA5}">
                          <a16:colId xmlns:a16="http://schemas.microsoft.com/office/drawing/2014/main" val="306814162"/>
                        </a:ext>
                      </a:extLst>
                    </a:gridCol>
                    <a:gridCol w="2920677">
                      <a:extLst>
                        <a:ext uri="{9D8B030D-6E8A-4147-A177-3AD203B41FA5}">
                          <a16:colId xmlns:a16="http://schemas.microsoft.com/office/drawing/2014/main" val="926766716"/>
                        </a:ext>
                      </a:extLst>
                    </a:gridCol>
                  </a:tblGrid>
                  <a:tr h="423334">
                    <a:tc>
                      <a:txBody>
                        <a:bodyPr/>
                        <a:lstStyle/>
                        <a:p>
                          <a:pPr algn="ctr"/>
                          <a:r>
                            <a:rPr lang="es-MX" sz="1600" dirty="0"/>
                            <a:t>Hypothesis</a:t>
                          </a:r>
                        </a:p>
                      </a:txBody>
                      <a:tcPr anchor="ctr">
                        <a:lnB w="19050" cap="flat" cmpd="sng" algn="ctr">
                          <a:solidFill>
                            <a:schemeClr val="tx1"/>
                          </a:solidFill>
                          <a:prstDash val="solid"/>
                          <a:round/>
                          <a:headEnd type="none" w="med" len="med"/>
                          <a:tailEnd type="none" w="med" len="med"/>
                        </a:lnB>
                      </a:tcPr>
                    </a:tc>
                    <a:tc>
                      <a:txBody>
                        <a:bodyPr/>
                        <a:lstStyle/>
                        <a:p>
                          <a:pPr algn="ctr"/>
                          <a:r>
                            <a:rPr lang="es-MX" sz="1600" dirty="0"/>
                            <a:t>F-Stat </a:t>
                          </a:r>
                        </a:p>
                        <a:p>
                          <a:pPr algn="ctr"/>
                          <a:r>
                            <a:rPr lang="es-MX" sz="1600" dirty="0"/>
                            <a:t>(p-value)</a:t>
                          </a:r>
                        </a:p>
                      </a:txBody>
                      <a:tcPr anchor="ctr">
                        <a:lnB w="19050" cap="flat" cmpd="sng" algn="ctr">
                          <a:solidFill>
                            <a:schemeClr val="tx1"/>
                          </a:solidFill>
                          <a:prstDash val="solid"/>
                          <a:round/>
                          <a:headEnd type="none" w="med" len="med"/>
                          <a:tailEnd type="none" w="med" len="med"/>
                        </a:lnB>
                      </a:tcPr>
                    </a:tc>
                    <a:tc>
                      <a:txBody>
                        <a:bodyPr/>
                        <a:lstStyle/>
                        <a:p>
                          <a:pPr algn="ctr"/>
                          <a:r>
                            <a:rPr lang="es-MX" sz="1600" dirty="0"/>
                            <a:t>Conclusion</a:t>
                          </a:r>
                        </a:p>
                      </a:txBody>
                      <a:tcPr anchor="ctr">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58572998"/>
                      </a:ext>
                    </a:extLst>
                  </a:tr>
                  <a:tr h="771631">
                    <a:tc>
                      <a:txBody>
                        <a:bodyPr/>
                        <a:lstStyle/>
                        <a:p>
                          <a:pPr algn="ctr"/>
                          <a14:m>
                            <m:oMathPara xmlns:m="http://schemas.openxmlformats.org/officeDocument/2006/math">
                              <m:oMathParaPr>
                                <m:jc m:val="centerGroup"/>
                              </m:oMathParaPr>
                              <m:oMath xmlns:m="http://schemas.openxmlformats.org/officeDocument/2006/math">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𝐻</m:t>
                                    </m:r>
                                  </m:e>
                                  <m:sub>
                                    <m:r>
                                      <a:rPr lang="es-ES" sz="1600" smtClean="0">
                                        <a:latin typeface="Cambria Math" panose="02040503050406030204" pitchFamily="18" charset="0"/>
                                      </a:rPr>
                                      <m:t>0</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a:rPr lang="es-ES" sz="1600" smtClean="0">
                                        <a:latin typeface="Cambria Math" panose="02040503050406030204" pitchFamily="18" charset="0"/>
                                      </a:rPr>
                                      <m:t>𝑀𝑜𝑛</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a:rPr lang="es-ES" sz="1600" smtClean="0">
                                        <a:latin typeface="Cambria Math" panose="02040503050406030204" pitchFamily="18" charset="0"/>
                                      </a:rPr>
                                      <m:t>𝑆𝑢𝑛</m:t>
                                    </m:r>
                                  </m:sub>
                                </m:sSub>
                              </m:oMath>
                            </m:oMathPara>
                          </a14:m>
                          <a:endParaRPr lang="es-MX" sz="1600" dirty="0"/>
                        </a:p>
                      </a:txBody>
                      <a:tcPr anchor="ctr">
                        <a:lnT w="19050" cap="flat" cmpd="sng" algn="ctr">
                          <a:solidFill>
                            <a:schemeClr val="tx1"/>
                          </a:solidFill>
                          <a:prstDash val="solid"/>
                          <a:round/>
                          <a:headEnd type="none" w="med" len="med"/>
                          <a:tailEnd type="none" w="med" len="med"/>
                        </a:lnT>
                      </a:tcPr>
                    </a:tc>
                    <a:tc>
                      <a:txBody>
                        <a:bodyPr/>
                        <a:lstStyle/>
                        <a:p>
                          <a:pPr algn="ctr"/>
                          <a:r>
                            <a:rPr lang="es-MX" sz="1600" dirty="0"/>
                            <a:t>2.6844 </a:t>
                          </a:r>
                        </a:p>
                        <a:p>
                          <a:pPr algn="ctr"/>
                          <a:r>
                            <a:rPr lang="es-MX" sz="1600" dirty="0"/>
                            <a:t>(0.0203)</a:t>
                          </a:r>
                        </a:p>
                      </a:txBody>
                      <a:tcPr anchor="ctr">
                        <a:lnT w="19050" cap="flat" cmpd="sng" algn="ctr">
                          <a:solidFill>
                            <a:schemeClr val="tx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600" dirty="0"/>
                            <a:t>Considering every day of the week, the average number of violence reports </a:t>
                          </a:r>
                          <a:r>
                            <a:rPr lang="es-MX" sz="1600" b="1" dirty="0"/>
                            <a:t>is not the same</a:t>
                          </a:r>
                        </a:p>
                      </a:txBody>
                      <a:tcPr anchor="ctr">
                        <a:lnT w="1905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622355857"/>
                      </a:ext>
                    </a:extLst>
                  </a:tr>
                  <a:tr h="771631">
                    <a:tc>
                      <a:txBody>
                        <a:bodyPr/>
                        <a:lstStyle/>
                        <a:p>
                          <a:pPr algn="ctr"/>
                          <a14:m>
                            <m:oMathPara xmlns:m="http://schemas.openxmlformats.org/officeDocument/2006/math">
                              <m:oMathParaPr>
                                <m:jc m:val="centerGroup"/>
                              </m:oMathParaPr>
                              <m:oMath xmlns:m="http://schemas.openxmlformats.org/officeDocument/2006/math">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𝐻</m:t>
                                    </m:r>
                                  </m:e>
                                  <m:sub>
                                    <m:r>
                                      <a:rPr lang="es-ES" sz="1600" smtClean="0">
                                        <a:latin typeface="Cambria Math" panose="02040503050406030204" pitchFamily="18" charset="0"/>
                                      </a:rPr>
                                      <m:t>0</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a:rPr lang="es-ES" sz="1600" smtClean="0">
                                        <a:latin typeface="Cambria Math" panose="02040503050406030204" pitchFamily="18" charset="0"/>
                                      </a:rPr>
                                      <m:t>𝑀𝑜𝑛</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a:rPr lang="es-ES" sz="1600" smtClean="0">
                                        <a:latin typeface="Cambria Math" panose="02040503050406030204" pitchFamily="18" charset="0"/>
                                      </a:rPr>
                                      <m:t>𝑆𝑎𝑡</m:t>
                                    </m:r>
                                  </m:sub>
                                </m:sSub>
                              </m:oMath>
                            </m:oMathPara>
                          </a14:m>
                          <a:endParaRPr lang="es-MX" sz="1600" dirty="0"/>
                        </a:p>
                      </a:txBody>
                      <a:tcPr anchor="ctr"/>
                    </a:tc>
                    <a:tc>
                      <a:txBody>
                        <a:bodyPr/>
                        <a:lstStyle/>
                        <a:p>
                          <a:pPr algn="ctr"/>
                          <a:r>
                            <a:rPr lang="es-MX" sz="1600" dirty="0"/>
                            <a:t>1.1612 </a:t>
                          </a:r>
                        </a:p>
                        <a:p>
                          <a:pPr algn="ctr"/>
                          <a:r>
                            <a:rPr lang="es-MX" sz="1600" dirty="0"/>
                            <a:t>(0.3376)</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600" dirty="0"/>
                            <a:t>From Monday to Saturday, the average number of violence reports </a:t>
                          </a:r>
                          <a:r>
                            <a:rPr lang="es-MX" sz="1600" b="1" dirty="0"/>
                            <a:t>is the same</a:t>
                          </a:r>
                        </a:p>
                      </a:txBody>
                      <a:tcPr anchor="ctr"/>
                    </a:tc>
                    <a:extLst>
                      <a:ext uri="{0D108BD9-81ED-4DB2-BD59-A6C34878D82A}">
                        <a16:rowId xmlns:a16="http://schemas.microsoft.com/office/drawing/2014/main" val="2275477531"/>
                      </a:ext>
                    </a:extLst>
                  </a:tr>
                  <a:tr h="771631">
                    <a:tc>
                      <a:txBody>
                        <a:bodyPr/>
                        <a:lstStyle/>
                        <a:p>
                          <a:pPr algn="ctr"/>
                          <a14:m>
                            <m:oMathPara xmlns:m="http://schemas.openxmlformats.org/officeDocument/2006/math">
                              <m:oMathParaPr>
                                <m:jc m:val="centerGroup"/>
                              </m:oMathParaPr>
                              <m:oMath xmlns:m="http://schemas.openxmlformats.org/officeDocument/2006/math">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𝐻</m:t>
                                    </m:r>
                                  </m:e>
                                  <m:sub>
                                    <m:r>
                                      <a:rPr lang="es-ES" sz="1600" smtClean="0">
                                        <a:latin typeface="Cambria Math" panose="02040503050406030204" pitchFamily="18" charset="0"/>
                                      </a:rPr>
                                      <m:t>0</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m:rPr>
                                        <m:sty m:val="p"/>
                                      </m:rPr>
                                      <a:rPr lang="es-ES" sz="1600" b="0" i="0" smtClean="0">
                                        <a:latin typeface="Cambria Math" panose="02040503050406030204" pitchFamily="18" charset="0"/>
                                      </a:rPr>
                                      <m:t>Tue</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m:rPr>
                                        <m:sty m:val="p"/>
                                      </m:rPr>
                                      <a:rPr lang="es-ES" sz="1600" b="0" i="0" smtClean="0">
                                        <a:latin typeface="Cambria Math" panose="02040503050406030204" pitchFamily="18" charset="0"/>
                                      </a:rPr>
                                      <m:t>Sat</m:t>
                                    </m:r>
                                  </m:sub>
                                </m:sSub>
                              </m:oMath>
                            </m:oMathPara>
                          </a14:m>
                          <a:endParaRPr lang="es-MX" sz="1600" dirty="0"/>
                        </a:p>
                      </a:txBody>
                      <a:tcPr anchor="ctr"/>
                    </a:tc>
                    <a:tc>
                      <a:txBody>
                        <a:bodyPr/>
                        <a:lstStyle/>
                        <a:p>
                          <a:pPr algn="ctr"/>
                          <a:r>
                            <a:rPr lang="es-MX" sz="1600" dirty="0"/>
                            <a:t>0.7984 </a:t>
                          </a:r>
                        </a:p>
                        <a:p>
                          <a:pPr algn="ctr"/>
                          <a:r>
                            <a:rPr lang="es-MX" sz="1600" dirty="0"/>
                            <a:t>(0.5313)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600" dirty="0"/>
                            <a:t>From Tuesday to Saturday, the average number of violence reports </a:t>
                          </a:r>
                          <a:r>
                            <a:rPr lang="es-MX" sz="1600" b="1" dirty="0"/>
                            <a:t>is the same</a:t>
                          </a:r>
                        </a:p>
                      </a:txBody>
                      <a:tcPr anchor="ctr"/>
                    </a:tc>
                    <a:extLst>
                      <a:ext uri="{0D108BD9-81ED-4DB2-BD59-A6C34878D82A}">
                        <a16:rowId xmlns:a16="http://schemas.microsoft.com/office/drawing/2014/main" val="29568828"/>
                      </a:ext>
                    </a:extLst>
                  </a:tr>
                </a:tbl>
              </a:graphicData>
            </a:graphic>
          </p:graphicFrame>
        </mc:Choice>
        <mc:Fallback>
          <p:graphicFrame>
            <p:nvGraphicFramePr>
              <p:cNvPr id="7" name="Tabla 6">
                <a:extLst>
                  <a:ext uri="{FF2B5EF4-FFF2-40B4-BE49-F238E27FC236}">
                    <a16:creationId xmlns:a16="http://schemas.microsoft.com/office/drawing/2014/main" id="{E9A15B01-12E6-134F-8254-83B23019E051}"/>
                  </a:ext>
                </a:extLst>
              </p:cNvPr>
              <p:cNvGraphicFramePr>
                <a:graphicFrameLocks noGrp="1"/>
              </p:cNvGraphicFramePr>
              <p:nvPr>
                <p:extLst>
                  <p:ext uri="{D42A27DB-BD31-4B8C-83A1-F6EECF244321}">
                    <p14:modId xmlns:p14="http://schemas.microsoft.com/office/powerpoint/2010/main" val="115046536"/>
                  </p:ext>
                </p:extLst>
              </p:nvPr>
            </p:nvGraphicFramePr>
            <p:xfrm>
              <a:off x="270025" y="2187000"/>
              <a:ext cx="5969924" cy="3048000"/>
            </p:xfrm>
            <a:graphic>
              <a:graphicData uri="http://schemas.openxmlformats.org/drawingml/2006/table">
                <a:tbl>
                  <a:tblPr firstRow="1" bandRow="1">
                    <a:tableStyleId>{2D5ABB26-0587-4C30-8999-92F81FD0307C}</a:tableStyleId>
                  </a:tblPr>
                  <a:tblGrid>
                    <a:gridCol w="2052551">
                      <a:extLst>
                        <a:ext uri="{9D8B030D-6E8A-4147-A177-3AD203B41FA5}">
                          <a16:colId xmlns:a16="http://schemas.microsoft.com/office/drawing/2014/main" val="3445299758"/>
                        </a:ext>
                      </a:extLst>
                    </a:gridCol>
                    <a:gridCol w="996696">
                      <a:extLst>
                        <a:ext uri="{9D8B030D-6E8A-4147-A177-3AD203B41FA5}">
                          <a16:colId xmlns:a16="http://schemas.microsoft.com/office/drawing/2014/main" val="306814162"/>
                        </a:ext>
                      </a:extLst>
                    </a:gridCol>
                    <a:gridCol w="2920677">
                      <a:extLst>
                        <a:ext uri="{9D8B030D-6E8A-4147-A177-3AD203B41FA5}">
                          <a16:colId xmlns:a16="http://schemas.microsoft.com/office/drawing/2014/main" val="926766716"/>
                        </a:ext>
                      </a:extLst>
                    </a:gridCol>
                  </a:tblGrid>
                  <a:tr h="579120">
                    <a:tc>
                      <a:txBody>
                        <a:bodyPr/>
                        <a:lstStyle/>
                        <a:p>
                          <a:pPr algn="ctr"/>
                          <a:r>
                            <a:rPr lang="es-MX" sz="1600" dirty="0"/>
                            <a:t>Hypothesis</a:t>
                          </a:r>
                        </a:p>
                      </a:txBody>
                      <a:tcPr anchor="ctr">
                        <a:lnB w="19050" cap="flat" cmpd="sng" algn="ctr">
                          <a:solidFill>
                            <a:schemeClr val="tx1"/>
                          </a:solidFill>
                          <a:prstDash val="solid"/>
                          <a:round/>
                          <a:headEnd type="none" w="med" len="med"/>
                          <a:tailEnd type="none" w="med" len="med"/>
                        </a:lnB>
                      </a:tcPr>
                    </a:tc>
                    <a:tc>
                      <a:txBody>
                        <a:bodyPr/>
                        <a:lstStyle/>
                        <a:p>
                          <a:pPr algn="ctr"/>
                          <a:r>
                            <a:rPr lang="es-MX" sz="1600" dirty="0"/>
                            <a:t>F-Stat </a:t>
                          </a:r>
                        </a:p>
                        <a:p>
                          <a:pPr algn="ctr"/>
                          <a:r>
                            <a:rPr lang="es-MX" sz="1600" dirty="0"/>
                            <a:t>(p-value)</a:t>
                          </a:r>
                        </a:p>
                      </a:txBody>
                      <a:tcPr anchor="ctr">
                        <a:lnB w="19050" cap="flat" cmpd="sng" algn="ctr">
                          <a:solidFill>
                            <a:schemeClr val="tx1"/>
                          </a:solidFill>
                          <a:prstDash val="solid"/>
                          <a:round/>
                          <a:headEnd type="none" w="med" len="med"/>
                          <a:tailEnd type="none" w="med" len="med"/>
                        </a:lnB>
                      </a:tcPr>
                    </a:tc>
                    <a:tc>
                      <a:txBody>
                        <a:bodyPr/>
                        <a:lstStyle/>
                        <a:p>
                          <a:pPr algn="ctr"/>
                          <a:r>
                            <a:rPr lang="es-MX" sz="1600" dirty="0"/>
                            <a:t>Conclusion</a:t>
                          </a:r>
                        </a:p>
                      </a:txBody>
                      <a:tcPr anchor="ctr">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58572998"/>
                      </a:ext>
                    </a:extLst>
                  </a:tr>
                  <a:tr h="822960">
                    <a:tc>
                      <a:txBody>
                        <a:bodyPr/>
                        <a:lstStyle/>
                        <a:p>
                          <a:endParaRPr lang="es-MX"/>
                        </a:p>
                      </a:txBody>
                      <a:tcPr anchor="ctr">
                        <a:lnT w="19050" cap="flat" cmpd="sng" algn="ctr">
                          <a:solidFill>
                            <a:schemeClr val="tx1"/>
                          </a:solidFill>
                          <a:prstDash val="solid"/>
                          <a:round/>
                          <a:headEnd type="none" w="med" len="med"/>
                          <a:tailEnd type="none" w="med" len="med"/>
                        </a:lnT>
                        <a:blipFill>
                          <a:blip r:embed="rId4"/>
                          <a:stretch>
                            <a:fillRect t="-73846" r="-190741" b="-206154"/>
                          </a:stretch>
                        </a:blipFill>
                      </a:tcPr>
                    </a:tc>
                    <a:tc>
                      <a:txBody>
                        <a:bodyPr/>
                        <a:lstStyle/>
                        <a:p>
                          <a:pPr algn="ctr"/>
                          <a:r>
                            <a:rPr lang="es-MX" sz="1600" dirty="0"/>
                            <a:t>2.6844 </a:t>
                          </a:r>
                        </a:p>
                        <a:p>
                          <a:pPr algn="ctr"/>
                          <a:r>
                            <a:rPr lang="es-MX" sz="1600" dirty="0"/>
                            <a:t>(0.0203)</a:t>
                          </a:r>
                        </a:p>
                      </a:txBody>
                      <a:tcPr anchor="ctr">
                        <a:lnT w="19050" cap="flat" cmpd="sng" algn="ctr">
                          <a:solidFill>
                            <a:schemeClr val="tx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600" dirty="0"/>
                            <a:t>Considering every day of the week, the average number of violence reports </a:t>
                          </a:r>
                          <a:r>
                            <a:rPr lang="es-MX" sz="1600" b="1" dirty="0"/>
                            <a:t>is not the same</a:t>
                          </a:r>
                        </a:p>
                      </a:txBody>
                      <a:tcPr anchor="ctr">
                        <a:lnT w="1905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622355857"/>
                      </a:ext>
                    </a:extLst>
                  </a:tr>
                  <a:tr h="822960">
                    <a:tc>
                      <a:txBody>
                        <a:bodyPr/>
                        <a:lstStyle/>
                        <a:p>
                          <a:endParaRPr lang="es-MX"/>
                        </a:p>
                      </a:txBody>
                      <a:tcPr anchor="ctr">
                        <a:blipFill>
                          <a:blip r:embed="rId4"/>
                          <a:stretch>
                            <a:fillRect t="-173846" r="-190741" b="-106154"/>
                          </a:stretch>
                        </a:blipFill>
                      </a:tcPr>
                    </a:tc>
                    <a:tc>
                      <a:txBody>
                        <a:bodyPr/>
                        <a:lstStyle/>
                        <a:p>
                          <a:pPr algn="ctr"/>
                          <a:r>
                            <a:rPr lang="es-MX" sz="1600" dirty="0"/>
                            <a:t>1.1612 </a:t>
                          </a:r>
                        </a:p>
                        <a:p>
                          <a:pPr algn="ctr"/>
                          <a:r>
                            <a:rPr lang="es-MX" sz="1600" dirty="0"/>
                            <a:t>(0.3376)</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600" dirty="0"/>
                            <a:t>From Monday to Saturday, the average number of violence reports </a:t>
                          </a:r>
                          <a:r>
                            <a:rPr lang="es-MX" sz="1600" b="1" dirty="0"/>
                            <a:t>is the same</a:t>
                          </a:r>
                        </a:p>
                      </a:txBody>
                      <a:tcPr anchor="ctr"/>
                    </a:tc>
                    <a:extLst>
                      <a:ext uri="{0D108BD9-81ED-4DB2-BD59-A6C34878D82A}">
                        <a16:rowId xmlns:a16="http://schemas.microsoft.com/office/drawing/2014/main" val="2275477531"/>
                      </a:ext>
                    </a:extLst>
                  </a:tr>
                  <a:tr h="822960">
                    <a:tc>
                      <a:txBody>
                        <a:bodyPr/>
                        <a:lstStyle/>
                        <a:p>
                          <a:endParaRPr lang="es-MX"/>
                        </a:p>
                      </a:txBody>
                      <a:tcPr anchor="ctr">
                        <a:blipFill>
                          <a:blip r:embed="rId4"/>
                          <a:stretch>
                            <a:fillRect t="-273846" r="-190741" b="-6154"/>
                          </a:stretch>
                        </a:blipFill>
                      </a:tcPr>
                    </a:tc>
                    <a:tc>
                      <a:txBody>
                        <a:bodyPr/>
                        <a:lstStyle/>
                        <a:p>
                          <a:pPr algn="ctr"/>
                          <a:r>
                            <a:rPr lang="es-MX" sz="1600" dirty="0"/>
                            <a:t>0.7984 </a:t>
                          </a:r>
                        </a:p>
                        <a:p>
                          <a:pPr algn="ctr"/>
                          <a:r>
                            <a:rPr lang="es-MX" sz="1600" dirty="0"/>
                            <a:t>(0.5313)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600" dirty="0"/>
                            <a:t>From Tuesday to Saturday, the average number of violence reports </a:t>
                          </a:r>
                          <a:r>
                            <a:rPr lang="es-MX" sz="1600" b="1" dirty="0"/>
                            <a:t>is the same</a:t>
                          </a:r>
                        </a:p>
                      </a:txBody>
                      <a:tcPr anchor="ctr"/>
                    </a:tc>
                    <a:extLst>
                      <a:ext uri="{0D108BD9-81ED-4DB2-BD59-A6C34878D82A}">
                        <a16:rowId xmlns:a16="http://schemas.microsoft.com/office/drawing/2014/main" val="29568828"/>
                      </a:ext>
                    </a:extLst>
                  </a:tr>
                </a:tbl>
              </a:graphicData>
            </a:graphic>
          </p:graphicFrame>
        </mc:Fallback>
      </mc:AlternateContent>
    </p:spTree>
    <p:extLst>
      <p:ext uri="{BB962C8B-B14F-4D97-AF65-F5344CB8AC3E}">
        <p14:creationId xmlns:p14="http://schemas.microsoft.com/office/powerpoint/2010/main" val="562885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255377" y="310971"/>
            <a:ext cx="2264466" cy="461665"/>
          </a:xfrm>
          <a:prstGeom prst="rect">
            <a:avLst/>
          </a:prstGeom>
          <a:noFill/>
        </p:spPr>
        <p:txBody>
          <a:bodyPr wrap="none" rtlCol="0">
            <a:spAutoFit/>
          </a:bodyPr>
          <a:lstStyle/>
          <a:p>
            <a:r>
              <a:rPr lang="en-US" sz="2400" b="1" dirty="0"/>
              <a:t>Analysis process</a:t>
            </a:r>
          </a:p>
        </p:txBody>
      </p:sp>
      <p:pic>
        <p:nvPicPr>
          <p:cNvPr id="4" name="Imagen 3"/>
          <p:cNvPicPr>
            <a:picLocks noChangeAspect="1"/>
          </p:cNvPicPr>
          <p:nvPr/>
        </p:nvPicPr>
        <p:blipFill>
          <a:blip r:embed="rId3"/>
          <a:stretch>
            <a:fillRect/>
          </a:stretch>
        </p:blipFill>
        <p:spPr>
          <a:xfrm>
            <a:off x="274637" y="1113468"/>
            <a:ext cx="3586163" cy="2551155"/>
          </a:xfrm>
          <a:prstGeom prst="rect">
            <a:avLst/>
          </a:prstGeom>
        </p:spPr>
      </p:pic>
      <p:pic>
        <p:nvPicPr>
          <p:cNvPr id="9" name="Imagen 8"/>
          <p:cNvPicPr>
            <a:picLocks noChangeAspect="1"/>
          </p:cNvPicPr>
          <p:nvPr/>
        </p:nvPicPr>
        <p:blipFill>
          <a:blip r:embed="rId4"/>
          <a:stretch>
            <a:fillRect/>
          </a:stretch>
        </p:blipFill>
        <p:spPr>
          <a:xfrm>
            <a:off x="364700" y="4000500"/>
            <a:ext cx="3496100" cy="2451100"/>
          </a:xfrm>
          <a:prstGeom prst="rect">
            <a:avLst/>
          </a:prstGeom>
        </p:spPr>
      </p:pic>
      <p:pic>
        <p:nvPicPr>
          <p:cNvPr id="10" name="Imagen 9"/>
          <p:cNvPicPr>
            <a:picLocks noChangeAspect="1"/>
          </p:cNvPicPr>
          <p:nvPr/>
        </p:nvPicPr>
        <p:blipFill>
          <a:blip r:embed="rId5"/>
          <a:stretch>
            <a:fillRect/>
          </a:stretch>
        </p:blipFill>
        <p:spPr>
          <a:xfrm>
            <a:off x="4191000" y="1178280"/>
            <a:ext cx="3333750" cy="2586990"/>
          </a:xfrm>
          <a:prstGeom prst="rect">
            <a:avLst/>
          </a:prstGeom>
        </p:spPr>
      </p:pic>
      <p:pic>
        <p:nvPicPr>
          <p:cNvPr id="11" name="Imagen 10"/>
          <p:cNvPicPr>
            <a:picLocks noChangeAspect="1"/>
          </p:cNvPicPr>
          <p:nvPr/>
        </p:nvPicPr>
        <p:blipFill>
          <a:blip r:embed="rId6"/>
          <a:stretch>
            <a:fillRect/>
          </a:stretch>
        </p:blipFill>
        <p:spPr>
          <a:xfrm>
            <a:off x="4362449" y="3968466"/>
            <a:ext cx="3199913" cy="2483133"/>
          </a:xfrm>
          <a:prstGeom prst="rect">
            <a:avLst/>
          </a:prstGeom>
        </p:spPr>
      </p:pic>
      <p:pic>
        <p:nvPicPr>
          <p:cNvPr id="12" name="Imagen 11">
            <a:extLst>
              <a:ext uri="{FF2B5EF4-FFF2-40B4-BE49-F238E27FC236}">
                <a16:creationId xmlns:a16="http://schemas.microsoft.com/office/drawing/2014/main" id="{AEE446CC-6480-F946-9561-6F148FD2B86F}"/>
              </a:ext>
            </a:extLst>
          </p:cNvPr>
          <p:cNvPicPr>
            <a:picLocks noChangeAspect="1"/>
          </p:cNvPicPr>
          <p:nvPr/>
        </p:nvPicPr>
        <p:blipFill>
          <a:blip r:embed="rId7"/>
          <a:stretch>
            <a:fillRect/>
          </a:stretch>
        </p:blipFill>
        <p:spPr>
          <a:xfrm>
            <a:off x="7562361" y="1248882"/>
            <a:ext cx="4648455" cy="2269018"/>
          </a:xfrm>
          <a:prstGeom prst="rect">
            <a:avLst/>
          </a:prstGeom>
        </p:spPr>
      </p:pic>
      <p:pic>
        <p:nvPicPr>
          <p:cNvPr id="13" name="Imagen 12">
            <a:extLst>
              <a:ext uri="{FF2B5EF4-FFF2-40B4-BE49-F238E27FC236}">
                <a16:creationId xmlns:a16="http://schemas.microsoft.com/office/drawing/2014/main" id="{EB62C266-D742-6341-8B48-F80B1C57BDE6}"/>
              </a:ext>
            </a:extLst>
          </p:cNvPr>
          <p:cNvPicPr>
            <a:picLocks noChangeAspect="1"/>
          </p:cNvPicPr>
          <p:nvPr/>
        </p:nvPicPr>
        <p:blipFill>
          <a:blip r:embed="rId8"/>
          <a:stretch>
            <a:fillRect/>
          </a:stretch>
        </p:blipFill>
        <p:spPr>
          <a:xfrm>
            <a:off x="7816361" y="3968466"/>
            <a:ext cx="3943839" cy="2555163"/>
          </a:xfrm>
          <a:prstGeom prst="rect">
            <a:avLst/>
          </a:prstGeom>
        </p:spPr>
      </p:pic>
    </p:spTree>
    <p:extLst>
      <p:ext uri="{BB962C8B-B14F-4D97-AF65-F5344CB8AC3E}">
        <p14:creationId xmlns:p14="http://schemas.microsoft.com/office/powerpoint/2010/main" val="775226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CuadroTexto 8"/>
          <p:cNvSpPr txBox="1"/>
          <p:nvPr/>
        </p:nvSpPr>
        <p:spPr>
          <a:xfrm>
            <a:off x="7255377" y="310971"/>
            <a:ext cx="2264466" cy="461665"/>
          </a:xfrm>
          <a:prstGeom prst="rect">
            <a:avLst/>
          </a:prstGeom>
          <a:noFill/>
        </p:spPr>
        <p:txBody>
          <a:bodyPr wrap="none" rtlCol="0">
            <a:spAutoFit/>
          </a:bodyPr>
          <a:lstStyle/>
          <a:p>
            <a:r>
              <a:rPr lang="en-US" sz="2400" b="1" dirty="0"/>
              <a:t>Analysis process</a:t>
            </a:r>
          </a:p>
        </p:txBody>
      </p:sp>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375" y="2009129"/>
            <a:ext cx="9079801" cy="3552564"/>
          </a:xfrm>
          <a:prstGeom prst="rect">
            <a:avLst/>
          </a:prstGeom>
        </p:spPr>
      </p:pic>
    </p:spTree>
    <p:extLst>
      <p:ext uri="{BB962C8B-B14F-4D97-AF65-F5344CB8AC3E}">
        <p14:creationId xmlns:p14="http://schemas.microsoft.com/office/powerpoint/2010/main" val="31684191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7255377" y="310971"/>
            <a:ext cx="1699504" cy="461665"/>
          </a:xfrm>
          <a:prstGeom prst="rect">
            <a:avLst/>
          </a:prstGeom>
          <a:noFill/>
        </p:spPr>
        <p:txBody>
          <a:bodyPr wrap="none" rtlCol="0">
            <a:spAutoFit/>
          </a:bodyPr>
          <a:lstStyle/>
          <a:p>
            <a:r>
              <a:rPr lang="en-US" sz="2400" b="1" dirty="0" err="1"/>
              <a:t>Conclussion</a:t>
            </a:r>
            <a:endParaRPr lang="en-US" sz="2400" b="1" dirty="0"/>
          </a:p>
        </p:txBody>
      </p:sp>
      <p:sp>
        <p:nvSpPr>
          <p:cNvPr id="3" name="CuadroTexto 2"/>
          <p:cNvSpPr txBox="1"/>
          <p:nvPr/>
        </p:nvSpPr>
        <p:spPr>
          <a:xfrm>
            <a:off x="232229" y="1886104"/>
            <a:ext cx="11466285" cy="2585323"/>
          </a:xfrm>
          <a:prstGeom prst="rect">
            <a:avLst/>
          </a:prstGeom>
          <a:noFill/>
        </p:spPr>
        <p:txBody>
          <a:bodyPr wrap="square" rtlCol="0">
            <a:spAutoFit/>
          </a:bodyPr>
          <a:lstStyle/>
          <a:p>
            <a:r>
              <a:rPr lang="en-US" dirty="0"/>
              <a:t>The Family Violence its inside our homes, Its relations with our density population, but its most important, generate outside violence too.</a:t>
            </a:r>
          </a:p>
          <a:p>
            <a:endParaRPr lang="en-US" dirty="0"/>
          </a:p>
          <a:p>
            <a:r>
              <a:rPr lang="en-US" dirty="0"/>
              <a:t>Its correlated with assaults and robbery.</a:t>
            </a:r>
          </a:p>
          <a:p>
            <a:endParaRPr lang="en-US" dirty="0"/>
          </a:p>
          <a:p>
            <a:r>
              <a:rPr lang="en-US" dirty="0"/>
              <a:t>Noting to see with the Price of the House.</a:t>
            </a:r>
          </a:p>
          <a:p>
            <a:endParaRPr lang="en-US" dirty="0"/>
          </a:p>
          <a:p>
            <a:r>
              <a:rPr lang="en-US" dirty="0"/>
              <a:t>We need to have a new approach to this phenomena not like outside generator, but inside, we need expend more resources checking was going on inside the family, tan in guns, armory, police.</a:t>
            </a:r>
          </a:p>
        </p:txBody>
      </p:sp>
      <p:sp>
        <p:nvSpPr>
          <p:cNvPr id="2" name="CuadroTexto 1"/>
          <p:cNvSpPr txBox="1"/>
          <p:nvPr/>
        </p:nvSpPr>
        <p:spPr>
          <a:xfrm>
            <a:off x="232229" y="5137479"/>
            <a:ext cx="11637818" cy="1615827"/>
          </a:xfrm>
          <a:prstGeom prst="rect">
            <a:avLst/>
          </a:prstGeom>
          <a:noFill/>
        </p:spPr>
        <p:txBody>
          <a:bodyPr wrap="square" rtlCol="0">
            <a:spAutoFit/>
          </a:bodyPr>
          <a:lstStyle/>
          <a:p>
            <a:pPr algn="just"/>
            <a:r>
              <a:rPr lang="es-MX" sz="1100" dirty="0" err="1"/>
              <a:t>Domestic</a:t>
            </a:r>
            <a:r>
              <a:rPr lang="es-MX" sz="1100" dirty="0"/>
              <a:t> </a:t>
            </a:r>
            <a:r>
              <a:rPr lang="es-MX" sz="1100" dirty="0" err="1"/>
              <a:t>Violence</a:t>
            </a:r>
            <a:r>
              <a:rPr lang="es-MX" sz="1100" dirty="0"/>
              <a:t> </a:t>
            </a:r>
            <a:r>
              <a:rPr lang="es-MX" sz="1100" dirty="0" err="1"/>
              <a:t>The</a:t>
            </a:r>
            <a:r>
              <a:rPr lang="es-MX" sz="1100" dirty="0"/>
              <a:t> </a:t>
            </a:r>
            <a:r>
              <a:rPr lang="es-MX" sz="1100" dirty="0" err="1"/>
              <a:t>most</a:t>
            </a:r>
            <a:r>
              <a:rPr lang="es-MX" sz="1100" dirty="0"/>
              <a:t> </a:t>
            </a:r>
            <a:r>
              <a:rPr lang="es-MX" sz="1100" dirty="0" err="1"/>
              <a:t>important</a:t>
            </a:r>
            <a:r>
              <a:rPr lang="es-MX" sz="1100" dirty="0"/>
              <a:t> </a:t>
            </a:r>
            <a:r>
              <a:rPr lang="es-MX" sz="1100" dirty="0" err="1"/>
              <a:t>education</a:t>
            </a:r>
            <a:r>
              <a:rPr lang="es-MX" sz="1100" dirty="0"/>
              <a:t> and </a:t>
            </a:r>
            <a:r>
              <a:rPr lang="es-MX" sz="1100" dirty="0" err="1"/>
              <a:t>socialization</a:t>
            </a:r>
            <a:r>
              <a:rPr lang="es-MX" sz="1100" dirty="0"/>
              <a:t> </a:t>
            </a:r>
            <a:r>
              <a:rPr lang="es-MX" sz="1100" dirty="0" err="1"/>
              <a:t>environment</a:t>
            </a:r>
            <a:r>
              <a:rPr lang="es-MX" sz="1100" dirty="0"/>
              <a:t> of </a:t>
            </a:r>
            <a:r>
              <a:rPr lang="es-MX" sz="1100" dirty="0" err="1"/>
              <a:t>the</a:t>
            </a:r>
            <a:r>
              <a:rPr lang="es-MX" sz="1100" dirty="0"/>
              <a:t> individual </a:t>
            </a:r>
            <a:r>
              <a:rPr lang="es-MX" sz="1100" dirty="0" err="1"/>
              <a:t>is</a:t>
            </a:r>
            <a:r>
              <a:rPr lang="es-MX" sz="1100" dirty="0"/>
              <a:t> </a:t>
            </a:r>
            <a:r>
              <a:rPr lang="es-MX" sz="1100" dirty="0" err="1"/>
              <a:t>the</a:t>
            </a:r>
            <a:r>
              <a:rPr lang="es-MX" sz="1100" dirty="0"/>
              <a:t> </a:t>
            </a:r>
            <a:r>
              <a:rPr lang="es-MX" sz="1100" dirty="0" err="1"/>
              <a:t>family</a:t>
            </a:r>
            <a:r>
              <a:rPr lang="es-MX" sz="1100" dirty="0"/>
              <a:t>. Individual and social </a:t>
            </a:r>
            <a:r>
              <a:rPr lang="es-MX" sz="1100" dirty="0" err="1"/>
              <a:t>values</a:t>
            </a:r>
            <a:r>
              <a:rPr lang="es-MX" sz="1100" dirty="0"/>
              <a:t> ​​are </a:t>
            </a:r>
            <a:r>
              <a:rPr lang="es-MX" sz="1100" dirty="0" err="1"/>
              <a:t>learned</a:t>
            </a:r>
            <a:r>
              <a:rPr lang="es-MX" sz="1100" dirty="0"/>
              <a:t> in </a:t>
            </a:r>
            <a:r>
              <a:rPr lang="es-MX" sz="1100" dirty="0" err="1"/>
              <a:t>the</a:t>
            </a:r>
            <a:r>
              <a:rPr lang="es-MX" sz="1100" dirty="0"/>
              <a:t> </a:t>
            </a:r>
            <a:r>
              <a:rPr lang="es-MX" sz="1100" dirty="0" err="1"/>
              <a:t>family</a:t>
            </a:r>
            <a:r>
              <a:rPr lang="es-MX" sz="1100" dirty="0"/>
              <a:t>, </a:t>
            </a:r>
            <a:r>
              <a:rPr lang="es-MX" sz="1100" dirty="0" err="1"/>
              <a:t>which</a:t>
            </a:r>
            <a:r>
              <a:rPr lang="es-MX" sz="1100" dirty="0"/>
              <a:t> are </a:t>
            </a:r>
            <a:r>
              <a:rPr lang="es-MX" sz="1100" dirty="0" err="1"/>
              <a:t>then</a:t>
            </a:r>
            <a:r>
              <a:rPr lang="es-MX" sz="1100" dirty="0"/>
              <a:t> </a:t>
            </a:r>
            <a:r>
              <a:rPr lang="es-MX" sz="1100" dirty="0" err="1"/>
              <a:t>projected</a:t>
            </a:r>
            <a:r>
              <a:rPr lang="es-MX" sz="1100" dirty="0"/>
              <a:t> in </a:t>
            </a:r>
            <a:r>
              <a:rPr lang="es-MX" sz="1100" dirty="0" err="1"/>
              <a:t>the</a:t>
            </a:r>
            <a:r>
              <a:rPr lang="es-MX" sz="1100" dirty="0"/>
              <a:t> </a:t>
            </a:r>
            <a:r>
              <a:rPr lang="es-MX" sz="1100" dirty="0" err="1"/>
              <a:t>community</a:t>
            </a:r>
            <a:r>
              <a:rPr lang="es-MX" sz="1100" dirty="0"/>
              <a:t>. In Mexico </a:t>
            </a:r>
            <a:r>
              <a:rPr lang="es-MX" sz="1100" dirty="0" err="1"/>
              <a:t>we</a:t>
            </a:r>
            <a:r>
              <a:rPr lang="es-MX" sz="1100" dirty="0"/>
              <a:t> </a:t>
            </a:r>
            <a:r>
              <a:rPr lang="es-MX" sz="1100" dirty="0" err="1"/>
              <a:t>find</a:t>
            </a:r>
            <a:r>
              <a:rPr lang="es-MX" sz="1100" dirty="0"/>
              <a:t> </a:t>
            </a:r>
            <a:r>
              <a:rPr lang="es-MX" sz="1100" dirty="0" err="1"/>
              <a:t>alarming</a:t>
            </a:r>
            <a:r>
              <a:rPr lang="es-MX" sz="1100" dirty="0"/>
              <a:t> data of </a:t>
            </a:r>
            <a:r>
              <a:rPr lang="es-MX" sz="1100" dirty="0" err="1"/>
              <a:t>domestic</a:t>
            </a:r>
            <a:r>
              <a:rPr lang="es-MX" sz="1100" dirty="0"/>
              <a:t> </a:t>
            </a:r>
            <a:r>
              <a:rPr lang="es-MX" sz="1100" dirty="0" err="1"/>
              <a:t>violence</a:t>
            </a:r>
            <a:r>
              <a:rPr lang="es-MX" sz="1100" dirty="0"/>
              <a:t>. </a:t>
            </a:r>
            <a:r>
              <a:rPr lang="es-MX" sz="1100" dirty="0" err="1"/>
              <a:t>Regarding</a:t>
            </a:r>
            <a:r>
              <a:rPr lang="es-MX" sz="1100" dirty="0"/>
              <a:t> </a:t>
            </a:r>
            <a:r>
              <a:rPr lang="es-MX" sz="1100" dirty="0" err="1"/>
              <a:t>the</a:t>
            </a:r>
            <a:r>
              <a:rPr lang="es-MX" sz="1100" dirty="0"/>
              <a:t> </a:t>
            </a:r>
            <a:r>
              <a:rPr lang="es-MX" sz="1100" dirty="0" err="1"/>
              <a:t>correlation</a:t>
            </a:r>
            <a:r>
              <a:rPr lang="es-MX" sz="1100" dirty="0"/>
              <a:t> </a:t>
            </a:r>
            <a:r>
              <a:rPr lang="es-MX" sz="1100" dirty="0" err="1"/>
              <a:t>between</a:t>
            </a:r>
            <a:r>
              <a:rPr lang="es-MX" sz="1100" dirty="0"/>
              <a:t> </a:t>
            </a:r>
            <a:r>
              <a:rPr lang="es-MX" sz="1100" dirty="0" err="1"/>
              <a:t>domestic</a:t>
            </a:r>
            <a:r>
              <a:rPr lang="es-MX" sz="1100" dirty="0"/>
              <a:t> </a:t>
            </a:r>
            <a:r>
              <a:rPr lang="es-MX" sz="1100" dirty="0" err="1"/>
              <a:t>violence</a:t>
            </a:r>
            <a:r>
              <a:rPr lang="es-MX" sz="1100" dirty="0"/>
              <a:t> and </a:t>
            </a:r>
            <a:r>
              <a:rPr lang="es-MX" sz="1100" dirty="0" err="1"/>
              <a:t>the</a:t>
            </a:r>
            <a:r>
              <a:rPr lang="es-MX" sz="1100" dirty="0"/>
              <a:t> </a:t>
            </a:r>
            <a:r>
              <a:rPr lang="es-MX" sz="1100" dirty="0" err="1"/>
              <a:t>propensity</a:t>
            </a:r>
            <a:r>
              <a:rPr lang="es-MX" sz="1100" dirty="0"/>
              <a:t> to </a:t>
            </a:r>
            <a:r>
              <a:rPr lang="es-MX" sz="1100" dirty="0" err="1"/>
              <a:t>generate</a:t>
            </a:r>
            <a:r>
              <a:rPr lang="es-MX" sz="1100" dirty="0"/>
              <a:t> a </a:t>
            </a:r>
            <a:r>
              <a:rPr lang="es-MX" sz="1100" dirty="0" err="1"/>
              <a:t>violent</a:t>
            </a:r>
            <a:r>
              <a:rPr lang="es-MX" sz="1100" dirty="0"/>
              <a:t> </a:t>
            </a:r>
            <a:r>
              <a:rPr lang="es-MX" sz="1100" dirty="0" err="1"/>
              <a:t>environment</a:t>
            </a:r>
            <a:r>
              <a:rPr lang="es-MX" sz="1100" dirty="0"/>
              <a:t> in </a:t>
            </a:r>
            <a:r>
              <a:rPr lang="es-MX" sz="1100" dirty="0" err="1"/>
              <a:t>an</a:t>
            </a:r>
            <a:r>
              <a:rPr lang="es-MX" sz="1100" dirty="0"/>
              <a:t> </a:t>
            </a:r>
            <a:r>
              <a:rPr lang="es-MX" sz="1100" dirty="0" err="1"/>
              <a:t>entity</a:t>
            </a:r>
            <a:r>
              <a:rPr lang="es-MX" sz="1100" dirty="0"/>
              <a:t> </a:t>
            </a:r>
            <a:r>
              <a:rPr lang="es-MX" sz="1100" dirty="0" err="1"/>
              <a:t>or</a:t>
            </a:r>
            <a:r>
              <a:rPr lang="es-MX" sz="1100" dirty="0"/>
              <a:t> </a:t>
            </a:r>
            <a:r>
              <a:rPr lang="es-MX" sz="1100" dirty="0" err="1"/>
              <a:t>population</a:t>
            </a:r>
            <a:r>
              <a:rPr lang="es-MX" sz="1100" dirty="0"/>
              <a:t>, </a:t>
            </a:r>
            <a:r>
              <a:rPr lang="es-MX" sz="1100" dirty="0" err="1"/>
              <a:t>the</a:t>
            </a:r>
            <a:r>
              <a:rPr lang="es-MX" sz="1100" dirty="0"/>
              <a:t> </a:t>
            </a:r>
            <a:r>
              <a:rPr lang="es-MX" sz="1100" dirty="0" err="1"/>
              <a:t>two</a:t>
            </a:r>
            <a:r>
              <a:rPr lang="es-MX" sz="1100" dirty="0"/>
              <a:t> </a:t>
            </a:r>
            <a:r>
              <a:rPr lang="es-MX" sz="1100" dirty="0" err="1"/>
              <a:t>factors</a:t>
            </a:r>
            <a:r>
              <a:rPr lang="es-MX" sz="1100" dirty="0"/>
              <a:t> </a:t>
            </a:r>
            <a:r>
              <a:rPr lang="es-MX" sz="1100" dirty="0" err="1"/>
              <a:t>that</a:t>
            </a:r>
            <a:r>
              <a:rPr lang="es-MX" sz="1100" dirty="0"/>
              <a:t> are </a:t>
            </a:r>
            <a:r>
              <a:rPr lang="es-MX" sz="1100" dirty="0" err="1"/>
              <a:t>most</a:t>
            </a:r>
            <a:r>
              <a:rPr lang="es-MX" sz="1100" dirty="0"/>
              <a:t> </a:t>
            </a:r>
            <a:r>
              <a:rPr lang="es-MX" sz="1100" dirty="0" err="1"/>
              <a:t>often</a:t>
            </a:r>
            <a:r>
              <a:rPr lang="es-MX" sz="1100" dirty="0"/>
              <a:t> </a:t>
            </a:r>
            <a:r>
              <a:rPr lang="es-MX" sz="1100" dirty="0" err="1"/>
              <a:t>associated</a:t>
            </a:r>
            <a:r>
              <a:rPr lang="es-MX" sz="1100" dirty="0"/>
              <a:t> </a:t>
            </a:r>
            <a:r>
              <a:rPr lang="es-MX" sz="1100" dirty="0" err="1"/>
              <a:t>with</a:t>
            </a:r>
            <a:r>
              <a:rPr lang="es-MX" sz="1100" dirty="0"/>
              <a:t> </a:t>
            </a:r>
            <a:r>
              <a:rPr lang="es-MX" sz="1100" dirty="0" err="1"/>
              <a:t>the</a:t>
            </a:r>
            <a:r>
              <a:rPr lang="es-MX" sz="1100" dirty="0"/>
              <a:t> </a:t>
            </a:r>
            <a:r>
              <a:rPr lang="es-MX" sz="1100" dirty="0" err="1"/>
              <a:t>development</a:t>
            </a:r>
            <a:r>
              <a:rPr lang="es-MX" sz="1100" dirty="0"/>
              <a:t> of </a:t>
            </a:r>
            <a:r>
              <a:rPr lang="es-MX" sz="1100" dirty="0" err="1"/>
              <a:t>violence</a:t>
            </a:r>
            <a:r>
              <a:rPr lang="es-MX" sz="1100" dirty="0"/>
              <a:t> are </a:t>
            </a:r>
            <a:r>
              <a:rPr lang="es-MX" sz="1100" dirty="0" err="1"/>
              <a:t>direct</a:t>
            </a:r>
            <a:r>
              <a:rPr lang="es-MX" sz="1100" dirty="0"/>
              <a:t> </a:t>
            </a:r>
            <a:r>
              <a:rPr lang="es-MX" sz="1100" dirty="0" err="1"/>
              <a:t>family</a:t>
            </a:r>
            <a:r>
              <a:rPr lang="es-MX" sz="1100" dirty="0"/>
              <a:t> </a:t>
            </a:r>
            <a:r>
              <a:rPr lang="es-MX" sz="1100" dirty="0" err="1"/>
              <a:t>members</a:t>
            </a:r>
            <a:r>
              <a:rPr lang="es-MX" sz="1100" dirty="0"/>
              <a:t> </a:t>
            </a:r>
            <a:r>
              <a:rPr lang="es-MX" sz="1100" dirty="0" err="1"/>
              <a:t>who</a:t>
            </a:r>
            <a:r>
              <a:rPr lang="es-MX" sz="1100" dirty="0"/>
              <a:t> are </a:t>
            </a:r>
            <a:r>
              <a:rPr lang="es-MX" sz="1100" dirty="0" err="1"/>
              <a:t>violent</a:t>
            </a:r>
            <a:r>
              <a:rPr lang="es-MX" sz="1100" dirty="0"/>
              <a:t> and / </a:t>
            </a:r>
            <a:r>
              <a:rPr lang="es-MX" sz="1100" dirty="0" err="1"/>
              <a:t>or</a:t>
            </a:r>
            <a:r>
              <a:rPr lang="es-MX" sz="1100" dirty="0"/>
              <a:t> </a:t>
            </a:r>
            <a:r>
              <a:rPr lang="es-MX" sz="1100" dirty="0" err="1"/>
              <a:t>who</a:t>
            </a:r>
            <a:r>
              <a:rPr lang="es-MX" sz="1100" dirty="0"/>
              <a:t> abuse </a:t>
            </a:r>
            <a:r>
              <a:rPr lang="es-MX" sz="1100" dirty="0" err="1"/>
              <a:t>toxic</a:t>
            </a:r>
            <a:r>
              <a:rPr lang="es-MX" sz="1100" dirty="0"/>
              <a:t> </a:t>
            </a:r>
            <a:r>
              <a:rPr lang="es-MX" sz="1100" dirty="0" err="1"/>
              <a:t>substances</a:t>
            </a:r>
            <a:r>
              <a:rPr lang="es-MX" sz="1100" dirty="0"/>
              <a:t>. </a:t>
            </a:r>
            <a:r>
              <a:rPr lang="es-MX" sz="1100" dirty="0" err="1"/>
              <a:t>Growing</a:t>
            </a:r>
            <a:r>
              <a:rPr lang="es-MX" sz="1100" dirty="0"/>
              <a:t> up and living in </a:t>
            </a:r>
            <a:r>
              <a:rPr lang="es-MX" sz="1100" dirty="0" err="1"/>
              <a:t>an</a:t>
            </a:r>
            <a:r>
              <a:rPr lang="es-MX" sz="1100" dirty="0"/>
              <a:t> </a:t>
            </a:r>
            <a:r>
              <a:rPr lang="es-MX" sz="1100" dirty="0" err="1"/>
              <a:t>environment</a:t>
            </a:r>
            <a:r>
              <a:rPr lang="es-MX" sz="1100" dirty="0"/>
              <a:t> of </a:t>
            </a:r>
            <a:r>
              <a:rPr lang="es-MX" sz="1100" dirty="0" err="1"/>
              <a:t>domestic</a:t>
            </a:r>
            <a:r>
              <a:rPr lang="es-MX" sz="1100" dirty="0"/>
              <a:t> </a:t>
            </a:r>
            <a:r>
              <a:rPr lang="es-MX" sz="1100" dirty="0" err="1"/>
              <a:t>violence</a:t>
            </a:r>
            <a:r>
              <a:rPr lang="es-MX" sz="1100" dirty="0"/>
              <a:t> can </a:t>
            </a:r>
            <a:r>
              <a:rPr lang="es-MX" sz="1100" dirty="0" err="1"/>
              <a:t>have</a:t>
            </a:r>
            <a:r>
              <a:rPr lang="es-MX" sz="1100" dirty="0"/>
              <a:t> </a:t>
            </a:r>
            <a:r>
              <a:rPr lang="es-MX" sz="1100" dirty="0" err="1"/>
              <a:t>serious</a:t>
            </a:r>
            <a:r>
              <a:rPr lang="es-MX" sz="1100" dirty="0"/>
              <a:t> </a:t>
            </a:r>
            <a:r>
              <a:rPr lang="es-MX" sz="1100" dirty="0" err="1"/>
              <a:t>physical</a:t>
            </a:r>
            <a:r>
              <a:rPr lang="es-MX" sz="1100" dirty="0"/>
              <a:t> and </a:t>
            </a:r>
            <a:r>
              <a:rPr lang="es-MX" sz="1100" dirty="0" err="1"/>
              <a:t>psychological</a:t>
            </a:r>
            <a:r>
              <a:rPr lang="es-MX" sz="1100" dirty="0"/>
              <a:t> </a:t>
            </a:r>
            <a:r>
              <a:rPr lang="es-MX" sz="1100" dirty="0" err="1"/>
              <a:t>effects</a:t>
            </a:r>
            <a:r>
              <a:rPr lang="es-MX" sz="1100" dirty="0"/>
              <a:t> </a:t>
            </a:r>
            <a:r>
              <a:rPr lang="es-MX" sz="1100" dirty="0" err="1"/>
              <a:t>on</a:t>
            </a:r>
            <a:r>
              <a:rPr lang="es-MX" sz="1100" dirty="0"/>
              <a:t> </a:t>
            </a:r>
            <a:r>
              <a:rPr lang="es-MX" sz="1100" dirty="0" err="1"/>
              <a:t>the</a:t>
            </a:r>
            <a:r>
              <a:rPr lang="es-MX" sz="1100" dirty="0"/>
              <a:t> individual, </a:t>
            </a:r>
            <a:r>
              <a:rPr lang="es-MX" sz="1100" dirty="0" err="1"/>
              <a:t>whether</a:t>
            </a:r>
            <a:r>
              <a:rPr lang="es-MX" sz="1100" dirty="0"/>
              <a:t> </a:t>
            </a:r>
            <a:r>
              <a:rPr lang="es-MX" sz="1100" dirty="0" err="1"/>
              <a:t>male</a:t>
            </a:r>
            <a:r>
              <a:rPr lang="es-MX" sz="1100" dirty="0"/>
              <a:t> </a:t>
            </a:r>
            <a:r>
              <a:rPr lang="es-MX" sz="1100" dirty="0" err="1"/>
              <a:t>or</a:t>
            </a:r>
            <a:r>
              <a:rPr lang="es-MX" sz="1100" dirty="0"/>
              <a:t> </a:t>
            </a:r>
            <a:r>
              <a:rPr lang="es-MX" sz="1100" dirty="0" err="1"/>
              <a:t>female</a:t>
            </a:r>
            <a:r>
              <a:rPr lang="es-MX" sz="1100" dirty="0"/>
              <a:t>. </a:t>
            </a:r>
            <a:r>
              <a:rPr lang="es-MX" sz="1100" dirty="0" err="1"/>
              <a:t>Its</a:t>
            </a:r>
            <a:r>
              <a:rPr lang="es-MX" sz="1100" dirty="0"/>
              <a:t> </a:t>
            </a:r>
            <a:r>
              <a:rPr lang="es-MX" sz="1100" dirty="0" err="1"/>
              <a:t>effects</a:t>
            </a:r>
            <a:r>
              <a:rPr lang="es-MX" sz="1100" dirty="0"/>
              <a:t> are </a:t>
            </a:r>
            <a:r>
              <a:rPr lang="es-MX" sz="1100" dirty="0" err="1"/>
              <a:t>different</a:t>
            </a:r>
            <a:r>
              <a:rPr lang="es-MX" sz="1100" dirty="0"/>
              <a:t> </a:t>
            </a:r>
            <a:r>
              <a:rPr lang="es-MX" sz="1100" dirty="0" err="1"/>
              <a:t>depending</a:t>
            </a:r>
            <a:r>
              <a:rPr lang="es-MX" sz="1100" dirty="0"/>
              <a:t> </a:t>
            </a:r>
            <a:r>
              <a:rPr lang="es-MX" sz="1100" dirty="0" err="1"/>
              <a:t>on</a:t>
            </a:r>
            <a:r>
              <a:rPr lang="es-MX" sz="1100" dirty="0"/>
              <a:t> </a:t>
            </a:r>
            <a:r>
              <a:rPr lang="es-MX" sz="1100" dirty="0" err="1"/>
              <a:t>each</a:t>
            </a:r>
            <a:r>
              <a:rPr lang="es-MX" sz="1100" dirty="0"/>
              <a:t> </a:t>
            </a:r>
            <a:r>
              <a:rPr lang="es-MX" sz="1100" dirty="0" err="1"/>
              <a:t>person</a:t>
            </a:r>
            <a:r>
              <a:rPr lang="es-MX" sz="1100" dirty="0"/>
              <a:t>, </a:t>
            </a:r>
            <a:r>
              <a:rPr lang="es-MX" sz="1100" dirty="0" err="1"/>
              <a:t>but</a:t>
            </a:r>
            <a:r>
              <a:rPr lang="es-MX" sz="1100" dirty="0"/>
              <a:t> in no case are </a:t>
            </a:r>
            <a:r>
              <a:rPr lang="es-MX" sz="1100" dirty="0" err="1"/>
              <a:t>they</a:t>
            </a:r>
            <a:r>
              <a:rPr lang="es-MX" sz="1100" dirty="0"/>
              <a:t> positive. </a:t>
            </a:r>
            <a:r>
              <a:rPr lang="es-MX" sz="1100" dirty="0" err="1"/>
              <a:t>They</a:t>
            </a:r>
            <a:r>
              <a:rPr lang="es-MX" sz="1100" dirty="0"/>
              <a:t> </a:t>
            </a:r>
            <a:r>
              <a:rPr lang="es-MX" sz="1100" dirty="0" err="1"/>
              <a:t>disrupt</a:t>
            </a:r>
            <a:r>
              <a:rPr lang="es-MX" sz="1100" dirty="0"/>
              <a:t> </a:t>
            </a:r>
            <a:r>
              <a:rPr lang="es-MX" sz="1100" dirty="0" err="1"/>
              <a:t>self-esteem</a:t>
            </a:r>
            <a:r>
              <a:rPr lang="es-MX" sz="1100" dirty="0"/>
              <a:t> and </a:t>
            </a:r>
            <a:r>
              <a:rPr lang="es-MX" sz="1100" dirty="0" err="1"/>
              <a:t>affections</a:t>
            </a:r>
            <a:r>
              <a:rPr lang="es-MX" sz="1100" dirty="0"/>
              <a:t> and lead to a </a:t>
            </a:r>
            <a:r>
              <a:rPr lang="es-MX" sz="1100" dirty="0" err="1"/>
              <a:t>defensive</a:t>
            </a:r>
            <a:r>
              <a:rPr lang="es-MX" sz="1100" dirty="0"/>
              <a:t> </a:t>
            </a:r>
            <a:r>
              <a:rPr lang="es-MX" sz="1100" dirty="0" err="1"/>
              <a:t>relationship</a:t>
            </a:r>
            <a:r>
              <a:rPr lang="es-MX" sz="1100" dirty="0"/>
              <a:t>, </a:t>
            </a:r>
            <a:r>
              <a:rPr lang="es-MX" sz="1100" dirty="0" err="1"/>
              <a:t>not</a:t>
            </a:r>
            <a:r>
              <a:rPr lang="es-MX" sz="1100" dirty="0"/>
              <a:t> </a:t>
            </a:r>
            <a:r>
              <a:rPr lang="es-MX" sz="1100" dirty="0" err="1"/>
              <a:t>infrequently</a:t>
            </a:r>
            <a:r>
              <a:rPr lang="es-MX" sz="1100" dirty="0"/>
              <a:t> </a:t>
            </a:r>
            <a:r>
              <a:rPr lang="es-MX" sz="1100" dirty="0" err="1"/>
              <a:t>loaded</a:t>
            </a:r>
            <a:r>
              <a:rPr lang="es-MX" sz="1100" dirty="0"/>
              <a:t> </a:t>
            </a:r>
            <a:r>
              <a:rPr lang="es-MX" sz="1100" dirty="0" err="1"/>
              <a:t>with</a:t>
            </a:r>
            <a:r>
              <a:rPr lang="es-MX" sz="1100" dirty="0"/>
              <a:t> </a:t>
            </a:r>
            <a:r>
              <a:rPr lang="es-MX" sz="1100" dirty="0" err="1"/>
              <a:t>resentment</a:t>
            </a:r>
            <a:r>
              <a:rPr lang="es-MX" sz="1100" dirty="0"/>
              <a:t>, </a:t>
            </a:r>
            <a:r>
              <a:rPr lang="es-MX" sz="1100" dirty="0" err="1"/>
              <a:t>frustration</a:t>
            </a:r>
            <a:r>
              <a:rPr lang="es-MX" sz="1100" dirty="0"/>
              <a:t> and </a:t>
            </a:r>
            <a:r>
              <a:rPr lang="es-MX" sz="1100" dirty="0" err="1"/>
              <a:t>resentment</a:t>
            </a:r>
            <a:r>
              <a:rPr lang="es-MX" sz="1100" dirty="0"/>
              <a:t>. </a:t>
            </a:r>
            <a:r>
              <a:rPr lang="es-MX" sz="1100" dirty="0" err="1"/>
              <a:t>The</a:t>
            </a:r>
            <a:r>
              <a:rPr lang="es-MX" sz="1100" dirty="0"/>
              <a:t> </a:t>
            </a:r>
            <a:r>
              <a:rPr lang="es-MX" sz="1100" dirty="0" err="1"/>
              <a:t>silence</a:t>
            </a:r>
            <a:r>
              <a:rPr lang="es-MX" sz="1100" dirty="0"/>
              <a:t> and </a:t>
            </a:r>
            <a:r>
              <a:rPr lang="es-MX" sz="1100" dirty="0" err="1"/>
              <a:t>introspection</a:t>
            </a:r>
            <a:r>
              <a:rPr lang="es-MX" sz="1100" dirty="0"/>
              <a:t> of </a:t>
            </a:r>
            <a:r>
              <a:rPr lang="es-MX" sz="1100" dirty="0" err="1"/>
              <a:t>the</a:t>
            </a:r>
            <a:r>
              <a:rPr lang="es-MX" sz="1100" dirty="0"/>
              <a:t> </a:t>
            </a:r>
            <a:r>
              <a:rPr lang="es-MX" sz="1100" dirty="0" err="1"/>
              <a:t>young</a:t>
            </a:r>
            <a:r>
              <a:rPr lang="es-MX" sz="1100" dirty="0"/>
              <a:t> </a:t>
            </a:r>
            <a:r>
              <a:rPr lang="es-MX" sz="1100" dirty="0" err="1"/>
              <a:t>people</a:t>
            </a:r>
            <a:r>
              <a:rPr lang="es-MX" sz="1100" dirty="0"/>
              <a:t> </a:t>
            </a:r>
            <a:r>
              <a:rPr lang="es-MX" sz="1100" dirty="0" err="1"/>
              <a:t>who</a:t>
            </a:r>
            <a:r>
              <a:rPr lang="es-MX" sz="1100" dirty="0"/>
              <a:t> </a:t>
            </a:r>
            <a:r>
              <a:rPr lang="es-MX" sz="1100" dirty="0" err="1"/>
              <a:t>join</a:t>
            </a:r>
            <a:r>
              <a:rPr lang="es-MX" sz="1100" dirty="0"/>
              <a:t> </a:t>
            </a:r>
            <a:r>
              <a:rPr lang="es-MX" sz="1100" dirty="0" err="1"/>
              <a:t>gangs</a:t>
            </a:r>
            <a:r>
              <a:rPr lang="es-MX" sz="1100" dirty="0"/>
              <a:t> and </a:t>
            </a:r>
            <a:r>
              <a:rPr lang="es-MX" sz="1100" dirty="0" err="1"/>
              <a:t>gangs</a:t>
            </a:r>
            <a:r>
              <a:rPr lang="es-MX" sz="1100" dirty="0"/>
              <a:t> </a:t>
            </a:r>
            <a:r>
              <a:rPr lang="es-MX" sz="1100" dirty="0" err="1"/>
              <a:t>is</a:t>
            </a:r>
            <a:r>
              <a:rPr lang="es-MX" sz="1100" dirty="0"/>
              <a:t> a </a:t>
            </a:r>
            <a:r>
              <a:rPr lang="es-MX" sz="1100" dirty="0" err="1"/>
              <a:t>clear</a:t>
            </a:r>
            <a:r>
              <a:rPr lang="es-MX" sz="1100" dirty="0"/>
              <a:t> </a:t>
            </a:r>
            <a:r>
              <a:rPr lang="es-MX" sz="1100" dirty="0" err="1"/>
              <a:t>symptom</a:t>
            </a:r>
            <a:r>
              <a:rPr lang="es-MX" sz="1100" dirty="0"/>
              <a:t> of </a:t>
            </a:r>
            <a:r>
              <a:rPr lang="es-MX" sz="1100" dirty="0" err="1"/>
              <a:t>fear</a:t>
            </a:r>
            <a:r>
              <a:rPr lang="es-MX" sz="1100" dirty="0"/>
              <a:t>, </a:t>
            </a:r>
            <a:r>
              <a:rPr lang="es-MX" sz="1100" dirty="0" err="1"/>
              <a:t>caution</a:t>
            </a:r>
            <a:r>
              <a:rPr lang="es-MX" sz="1100" dirty="0"/>
              <a:t> and </a:t>
            </a:r>
            <a:r>
              <a:rPr lang="es-MX" sz="1100" dirty="0" err="1"/>
              <a:t>distrust</a:t>
            </a:r>
            <a:r>
              <a:rPr lang="es-MX" sz="1100" dirty="0"/>
              <a:t>, in </a:t>
            </a:r>
            <a:r>
              <a:rPr lang="es-MX" sz="1100" dirty="0" err="1"/>
              <a:t>front</a:t>
            </a:r>
            <a:r>
              <a:rPr lang="es-MX" sz="1100" dirty="0"/>
              <a:t> of </a:t>
            </a:r>
            <a:r>
              <a:rPr lang="es-MX" sz="1100" dirty="0" err="1"/>
              <a:t>everything</a:t>
            </a:r>
            <a:r>
              <a:rPr lang="es-MX" sz="1100" dirty="0"/>
              <a:t> and </a:t>
            </a:r>
            <a:r>
              <a:rPr lang="es-MX" sz="1100" dirty="0" err="1"/>
              <a:t>everyone</a:t>
            </a:r>
            <a:r>
              <a:rPr lang="es-MX" sz="1100" dirty="0"/>
              <a:t> </a:t>
            </a:r>
            <a:r>
              <a:rPr lang="es-MX" sz="1100" dirty="0" err="1"/>
              <a:t>around</a:t>
            </a:r>
            <a:r>
              <a:rPr lang="es-MX" sz="1100" dirty="0"/>
              <a:t> </a:t>
            </a:r>
            <a:r>
              <a:rPr lang="es-MX" sz="1100" dirty="0" err="1"/>
              <a:t>them</a:t>
            </a:r>
            <a:r>
              <a:rPr lang="es-MX" sz="1100" dirty="0"/>
              <a:t>. </a:t>
            </a:r>
            <a:r>
              <a:rPr lang="es-MX" sz="1100" dirty="0" err="1"/>
              <a:t>When</a:t>
            </a:r>
            <a:r>
              <a:rPr lang="es-MX" sz="1100" dirty="0"/>
              <a:t> in a </a:t>
            </a:r>
            <a:r>
              <a:rPr lang="es-MX" sz="1100" dirty="0" err="1"/>
              <a:t>community</a:t>
            </a:r>
            <a:r>
              <a:rPr lang="es-MX" sz="1100" dirty="0"/>
              <a:t> </a:t>
            </a:r>
            <a:r>
              <a:rPr lang="es-MX" sz="1100" dirty="0" err="1"/>
              <a:t>domestic</a:t>
            </a:r>
            <a:r>
              <a:rPr lang="es-MX" sz="1100" dirty="0"/>
              <a:t> </a:t>
            </a:r>
            <a:r>
              <a:rPr lang="es-MX" sz="1100" dirty="0" err="1"/>
              <a:t>violence</a:t>
            </a:r>
            <a:r>
              <a:rPr lang="es-MX" sz="1100" dirty="0"/>
              <a:t> </a:t>
            </a:r>
            <a:r>
              <a:rPr lang="es-MX" sz="1100" dirty="0" err="1"/>
              <a:t>is</a:t>
            </a:r>
            <a:r>
              <a:rPr lang="es-MX" sz="1100" dirty="0"/>
              <a:t> </a:t>
            </a:r>
            <a:r>
              <a:rPr lang="es-MX" sz="1100" dirty="0" err="1"/>
              <a:t>the</a:t>
            </a:r>
            <a:r>
              <a:rPr lang="es-MX" sz="1100" dirty="0"/>
              <a:t> rule and </a:t>
            </a:r>
            <a:r>
              <a:rPr lang="es-MX" sz="1100" dirty="0" err="1"/>
              <a:t>not</a:t>
            </a:r>
            <a:r>
              <a:rPr lang="es-MX" sz="1100" dirty="0"/>
              <a:t> </a:t>
            </a:r>
            <a:r>
              <a:rPr lang="es-MX" sz="1100" dirty="0" err="1"/>
              <a:t>the</a:t>
            </a:r>
            <a:r>
              <a:rPr lang="es-MX" sz="1100" dirty="0"/>
              <a:t> </a:t>
            </a:r>
            <a:r>
              <a:rPr lang="es-MX" sz="1100" dirty="0" err="1"/>
              <a:t>exception</a:t>
            </a:r>
            <a:r>
              <a:rPr lang="es-MX" sz="1100" dirty="0"/>
              <a:t>, </a:t>
            </a:r>
            <a:r>
              <a:rPr lang="es-MX" sz="1100" dirty="0" err="1"/>
              <a:t>this</a:t>
            </a:r>
            <a:r>
              <a:rPr lang="es-MX" sz="1100" dirty="0"/>
              <a:t> </a:t>
            </a:r>
            <a:r>
              <a:rPr lang="es-MX" sz="1100" dirty="0" err="1"/>
              <a:t>form</a:t>
            </a:r>
            <a:r>
              <a:rPr lang="es-MX" sz="1100" dirty="0"/>
              <a:t> of </a:t>
            </a:r>
            <a:r>
              <a:rPr lang="es-MX" sz="1100" dirty="0" err="1"/>
              <a:t>coexistence</a:t>
            </a:r>
            <a:r>
              <a:rPr lang="es-MX" sz="1100" dirty="0"/>
              <a:t> </a:t>
            </a:r>
            <a:r>
              <a:rPr lang="es-MX" sz="1100" dirty="0" err="1"/>
              <a:t>moves</a:t>
            </a:r>
            <a:r>
              <a:rPr lang="es-MX" sz="1100" dirty="0"/>
              <a:t> to </a:t>
            </a:r>
            <a:r>
              <a:rPr lang="es-MX" sz="1100" dirty="0" err="1"/>
              <a:t>the</a:t>
            </a:r>
            <a:r>
              <a:rPr lang="es-MX" sz="1100" dirty="0"/>
              <a:t> </a:t>
            </a:r>
            <a:r>
              <a:rPr lang="es-MX" sz="1100" dirty="0" err="1"/>
              <a:t>streets</a:t>
            </a:r>
            <a:r>
              <a:rPr lang="es-MX" sz="1100" dirty="0"/>
              <a:t> and </a:t>
            </a:r>
            <a:r>
              <a:rPr lang="es-MX" sz="1100" dirty="0" err="1"/>
              <a:t>public</a:t>
            </a:r>
            <a:r>
              <a:rPr lang="es-MX" sz="1100" dirty="0"/>
              <a:t> </a:t>
            </a:r>
            <a:r>
              <a:rPr lang="es-MX" sz="1100" dirty="0" err="1"/>
              <a:t>spaces</a:t>
            </a:r>
            <a:r>
              <a:rPr lang="es-MX" sz="1100" dirty="0"/>
              <a:t>. </a:t>
            </a:r>
            <a:r>
              <a:rPr lang="es-MX" sz="1100" dirty="0" err="1"/>
              <a:t>Children</a:t>
            </a:r>
            <a:r>
              <a:rPr lang="es-MX" sz="1100" dirty="0"/>
              <a:t> and </a:t>
            </a:r>
            <a:r>
              <a:rPr lang="es-MX" sz="1100" dirty="0" err="1"/>
              <a:t>young</a:t>
            </a:r>
            <a:r>
              <a:rPr lang="es-MX" sz="1100" dirty="0"/>
              <a:t> </a:t>
            </a:r>
            <a:r>
              <a:rPr lang="es-MX" sz="1100" dirty="0" err="1"/>
              <a:t>people</a:t>
            </a:r>
            <a:r>
              <a:rPr lang="es-MX" sz="1100" dirty="0"/>
              <a:t> are </a:t>
            </a:r>
            <a:r>
              <a:rPr lang="es-MX" sz="1100" dirty="0" err="1"/>
              <a:t>accustomed</a:t>
            </a:r>
            <a:r>
              <a:rPr lang="es-MX" sz="1100" dirty="0"/>
              <a:t> to living in </a:t>
            </a:r>
            <a:r>
              <a:rPr lang="es-MX" sz="1100" dirty="0" err="1"/>
              <a:t>violence</a:t>
            </a:r>
            <a:r>
              <a:rPr lang="es-MX" sz="1100" dirty="0"/>
              <a:t>, </a:t>
            </a:r>
            <a:r>
              <a:rPr lang="es-MX" sz="1100" dirty="0" err="1"/>
              <a:t>without</a:t>
            </a:r>
            <a:r>
              <a:rPr lang="es-MX" sz="1100" dirty="0"/>
              <a:t> </a:t>
            </a:r>
            <a:r>
              <a:rPr lang="es-MX" sz="1100" dirty="0" err="1"/>
              <a:t>affection</a:t>
            </a:r>
            <a:r>
              <a:rPr lang="es-MX" sz="1100" dirty="0"/>
              <a:t> and </a:t>
            </a:r>
            <a:r>
              <a:rPr lang="es-MX" sz="1100" dirty="0" err="1"/>
              <a:t>without</a:t>
            </a:r>
            <a:r>
              <a:rPr lang="es-MX" sz="1100" dirty="0"/>
              <a:t> </a:t>
            </a:r>
            <a:r>
              <a:rPr lang="es-MX" sz="1100" dirty="0" err="1"/>
              <a:t>respect</a:t>
            </a:r>
            <a:endParaRPr lang="es-MX" sz="1100" dirty="0"/>
          </a:p>
          <a:p>
            <a:pPr algn="just"/>
            <a:r>
              <a:rPr lang="es-MX" sz="1100" dirty="0">
                <a:hlinkClick r:id="rId3"/>
              </a:rPr>
              <a:t>http://www5.diputados.gob.mx/index.php/camara/Centros-de-Estudio/CESOP</a:t>
            </a:r>
            <a:endParaRPr lang="es-MX" sz="1100" dirty="0"/>
          </a:p>
          <a:p>
            <a:endParaRPr lang="es-MX" sz="1100" dirty="0"/>
          </a:p>
        </p:txBody>
      </p:sp>
    </p:spTree>
    <p:extLst>
      <p:ext uri="{BB962C8B-B14F-4D97-AF65-F5344CB8AC3E}">
        <p14:creationId xmlns:p14="http://schemas.microsoft.com/office/powerpoint/2010/main" val="4043280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133350" y="1228725"/>
            <a:ext cx="11801475" cy="4524315"/>
          </a:xfrm>
          <a:prstGeom prst="rect">
            <a:avLst/>
          </a:prstGeom>
          <a:noFill/>
        </p:spPr>
        <p:txBody>
          <a:bodyPr wrap="square" rtlCol="0">
            <a:spAutoFit/>
          </a:bodyPr>
          <a:lstStyle/>
          <a:p>
            <a:endParaRPr lang="en-US" sz="2400" dirty="0"/>
          </a:p>
          <a:p>
            <a:r>
              <a:rPr lang="en-US" sz="2400" dirty="0"/>
              <a:t>The crime problem in our days its the greater challenge of our society, not only for the damage that cause in our patrimony, or in our tranquility bus also because seems to see like irresoluble, tough to confront and like something that its out our hands. </a:t>
            </a:r>
          </a:p>
          <a:p>
            <a:endParaRPr lang="en-US" sz="2400" dirty="0"/>
          </a:p>
          <a:p>
            <a:r>
              <a:rPr lang="en-US" sz="2400" dirty="0"/>
              <a:t>We think that its not.</a:t>
            </a:r>
          </a:p>
          <a:p>
            <a:endParaRPr lang="en-US" sz="2400" dirty="0"/>
          </a:p>
          <a:p>
            <a:r>
              <a:rPr lang="en-US" sz="2400" dirty="0"/>
              <a:t>We need to see it, to analyze it, study, and make a reflection  of it.</a:t>
            </a:r>
          </a:p>
          <a:p>
            <a:endParaRPr lang="en-US" sz="2400" dirty="0"/>
          </a:p>
          <a:p>
            <a:r>
              <a:rPr lang="en-US" sz="2400" dirty="0"/>
              <a:t>Only when we see like our problem, we can do something.</a:t>
            </a:r>
          </a:p>
          <a:p>
            <a:endParaRPr lang="en-US" sz="2400" dirty="0"/>
          </a:p>
          <a:p>
            <a:r>
              <a:rPr lang="en-US" sz="2400" dirty="0"/>
              <a:t>So these exercise try to be a description of these problem in México City.</a:t>
            </a:r>
          </a:p>
        </p:txBody>
      </p:sp>
      <p:sp>
        <p:nvSpPr>
          <p:cNvPr id="8" name="CuadroTexto 7"/>
          <p:cNvSpPr txBox="1"/>
          <p:nvPr/>
        </p:nvSpPr>
        <p:spPr>
          <a:xfrm>
            <a:off x="7200900" y="282472"/>
            <a:ext cx="2451056" cy="830997"/>
          </a:xfrm>
          <a:prstGeom prst="rect">
            <a:avLst/>
          </a:prstGeom>
          <a:noFill/>
        </p:spPr>
        <p:txBody>
          <a:bodyPr wrap="none" rtlCol="0">
            <a:spAutoFit/>
          </a:bodyPr>
          <a:lstStyle/>
          <a:p>
            <a:r>
              <a:rPr lang="en-US" sz="2400" b="1" dirty="0"/>
              <a:t>The core message</a:t>
            </a:r>
          </a:p>
          <a:p>
            <a:endParaRPr lang="en-US" sz="2400" b="1" dirty="0"/>
          </a:p>
        </p:txBody>
      </p:sp>
    </p:spTree>
    <p:extLst>
      <p:ext uri="{BB962C8B-B14F-4D97-AF65-F5344CB8AC3E}">
        <p14:creationId xmlns:p14="http://schemas.microsoft.com/office/powerpoint/2010/main" val="13603046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142875" y="1055106"/>
            <a:ext cx="11801475" cy="2616101"/>
          </a:xfrm>
          <a:prstGeom prst="rect">
            <a:avLst/>
          </a:prstGeom>
          <a:noFill/>
        </p:spPr>
        <p:txBody>
          <a:bodyPr wrap="square" rtlCol="0">
            <a:spAutoFit/>
          </a:bodyPr>
          <a:lstStyle/>
          <a:p>
            <a:endParaRPr lang="en-US" sz="2000" dirty="0"/>
          </a:p>
          <a:p>
            <a:pPr lvl="0" eaLnBrk="0" fontAlgn="base" hangingPunct="0">
              <a:spcBef>
                <a:spcPct val="0"/>
              </a:spcBef>
              <a:spcAft>
                <a:spcPct val="0"/>
              </a:spcAft>
            </a:pPr>
            <a:r>
              <a:rPr lang="en-US" altLang="es-MX" sz="2400" dirty="0">
                <a:solidFill>
                  <a:srgbClr val="24292E"/>
                </a:solidFill>
              </a:rPr>
              <a:t>1.- What are the main crimes that occur in Mexico City? </a:t>
            </a:r>
            <a:endParaRPr lang="en-US" altLang="es-MX" sz="2400" dirty="0"/>
          </a:p>
          <a:p>
            <a:pPr lvl="0" eaLnBrk="0" fontAlgn="base" hangingPunct="0">
              <a:spcBef>
                <a:spcPct val="0"/>
              </a:spcBef>
              <a:spcAft>
                <a:spcPct val="0"/>
              </a:spcAft>
            </a:pPr>
            <a:r>
              <a:rPr lang="en-US" altLang="es-MX" sz="2400" dirty="0">
                <a:solidFill>
                  <a:srgbClr val="24292E"/>
                </a:solidFill>
              </a:rPr>
              <a:t>2.- What correlation exists between the main crimes?    </a:t>
            </a:r>
            <a:endParaRPr lang="en-US" sz="2400" dirty="0"/>
          </a:p>
          <a:p>
            <a:r>
              <a:rPr lang="en-US" altLang="es-MX" sz="2400" dirty="0">
                <a:solidFill>
                  <a:srgbClr val="24292E"/>
                </a:solidFill>
              </a:rPr>
              <a:t>3.- At what time do the main crimes occur?        </a:t>
            </a:r>
          </a:p>
          <a:p>
            <a:r>
              <a:rPr lang="en-US" altLang="es-MX" sz="2400" dirty="0">
                <a:solidFill>
                  <a:srgbClr val="24292E"/>
                </a:solidFill>
              </a:rPr>
              <a:t>4.- Where do crimes occur? </a:t>
            </a:r>
          </a:p>
          <a:p>
            <a:r>
              <a:rPr lang="en-US" altLang="es-MX" sz="2400" dirty="0">
                <a:solidFill>
                  <a:srgbClr val="24292E"/>
                </a:solidFill>
              </a:rPr>
              <a:t>5.- Relationship between socio-economic level and crime incidence</a:t>
            </a:r>
            <a:endParaRPr lang="en-US" sz="2400" dirty="0"/>
          </a:p>
          <a:p>
            <a:r>
              <a:rPr lang="en-US" altLang="es-MX" sz="2400" dirty="0">
                <a:solidFill>
                  <a:srgbClr val="24292E"/>
                </a:solidFill>
              </a:rPr>
              <a:t>6.- Incidence of crimes by geographical area </a:t>
            </a:r>
            <a:r>
              <a:rPr lang="en-US" sz="2400" dirty="0"/>
              <a:t>in México City.</a:t>
            </a:r>
          </a:p>
        </p:txBody>
      </p:sp>
      <p:sp>
        <p:nvSpPr>
          <p:cNvPr id="8" name="CuadroTexto 7"/>
          <p:cNvSpPr txBox="1"/>
          <p:nvPr/>
        </p:nvSpPr>
        <p:spPr>
          <a:xfrm>
            <a:off x="133350" y="1055107"/>
            <a:ext cx="1968552" cy="461665"/>
          </a:xfrm>
          <a:prstGeom prst="rect">
            <a:avLst/>
          </a:prstGeom>
          <a:noFill/>
        </p:spPr>
        <p:txBody>
          <a:bodyPr wrap="none" rtlCol="0">
            <a:spAutoFit/>
          </a:bodyPr>
          <a:lstStyle/>
          <a:p>
            <a:r>
              <a:rPr lang="en-US" sz="2400" b="1"/>
              <a:t>The questions</a:t>
            </a:r>
            <a:endParaRPr lang="en-US" sz="2400" b="1" dirty="0"/>
          </a:p>
        </p:txBody>
      </p:sp>
      <p:sp>
        <p:nvSpPr>
          <p:cNvPr id="9" name="CuadroTexto 8"/>
          <p:cNvSpPr txBox="1"/>
          <p:nvPr/>
        </p:nvSpPr>
        <p:spPr>
          <a:xfrm>
            <a:off x="133350" y="3616103"/>
            <a:ext cx="1326517" cy="461665"/>
          </a:xfrm>
          <a:prstGeom prst="rect">
            <a:avLst/>
          </a:prstGeom>
          <a:noFill/>
        </p:spPr>
        <p:txBody>
          <a:bodyPr wrap="none" rtlCol="0">
            <a:spAutoFit/>
          </a:bodyPr>
          <a:lstStyle/>
          <a:p>
            <a:r>
              <a:rPr lang="en-US" sz="2400" b="1" dirty="0"/>
              <a:t>The Data</a:t>
            </a:r>
          </a:p>
        </p:txBody>
      </p:sp>
      <p:sp>
        <p:nvSpPr>
          <p:cNvPr id="4" name="CuadroTexto 3"/>
          <p:cNvSpPr txBox="1"/>
          <p:nvPr/>
        </p:nvSpPr>
        <p:spPr>
          <a:xfrm>
            <a:off x="142875" y="3990862"/>
            <a:ext cx="11934825" cy="2677656"/>
          </a:xfrm>
          <a:prstGeom prst="rect">
            <a:avLst/>
          </a:prstGeom>
          <a:noFill/>
        </p:spPr>
        <p:txBody>
          <a:bodyPr wrap="square" rtlCol="0">
            <a:spAutoFit/>
          </a:bodyPr>
          <a:lstStyle/>
          <a:p>
            <a:r>
              <a:rPr lang="es-MX" dirty="0"/>
              <a:t>Carpetas de Investigación PGJ de la Ciudad de México.</a:t>
            </a:r>
          </a:p>
          <a:p>
            <a:r>
              <a:rPr lang="es-MX" sz="1400" dirty="0">
                <a:hlinkClick r:id="rId3"/>
              </a:rPr>
              <a:t>https://datos.cdmx.gob.mx/explore/dataset/carpetas-de-investigacion-pgj-de-la-ciudad-demexico/table/?disjunctive.ao_hechos&amp;disjunctive.delito</a:t>
            </a:r>
            <a:endParaRPr lang="es-MX" sz="1400" dirty="0"/>
          </a:p>
          <a:p>
            <a:r>
              <a:rPr lang="es-MX" dirty="0"/>
              <a:t>Directorio Estadístico Nacional de Unidades Económicas.</a:t>
            </a:r>
          </a:p>
          <a:p>
            <a:r>
              <a:rPr lang="es-MX" sz="1400" dirty="0">
                <a:hlinkClick r:id="rId4"/>
              </a:rPr>
              <a:t>https://www.inegi.org.mx/app/mapa/denue/</a:t>
            </a:r>
            <a:endParaRPr lang="es-MX" sz="1400" dirty="0"/>
          </a:p>
          <a:p>
            <a:r>
              <a:rPr lang="es-MX" dirty="0"/>
              <a:t>Códigos Postales por Colonia.</a:t>
            </a:r>
          </a:p>
          <a:p>
            <a:r>
              <a:rPr lang="es-MX" sz="1400" dirty="0">
                <a:hlinkClick r:id="rId5"/>
              </a:rPr>
              <a:t>https://www.correosdemexico.gob.mx/SSLServicios/ConsultaCP/CodigoPostal_Exportar.aspx</a:t>
            </a:r>
            <a:endParaRPr lang="es-MX" sz="1400" dirty="0"/>
          </a:p>
          <a:p>
            <a:r>
              <a:rPr lang="es-MX" dirty="0"/>
              <a:t>Alcaldia_Precio_m2.csv. </a:t>
            </a:r>
          </a:p>
          <a:p>
            <a:r>
              <a:rPr lang="es-MX" dirty="0">
                <a:hlinkClick r:id="rId6"/>
              </a:rPr>
              <a:t>https://www.entrepreneur.com/article/342506</a:t>
            </a:r>
            <a:endParaRPr lang="es-MX" dirty="0"/>
          </a:p>
          <a:p>
            <a:r>
              <a:rPr lang="es-MX" dirty="0"/>
              <a:t>meter2xcolonyxviolence.csv</a:t>
            </a:r>
          </a:p>
          <a:p>
            <a:r>
              <a:rPr lang="es-MX" dirty="0">
                <a:hlinkClick r:id="rId7"/>
              </a:rPr>
              <a:t>https://datos.cdmx.gob.mx/explore/dataset/coloniascdmx/export/</a:t>
            </a:r>
            <a:endParaRPr lang="es-MX" dirty="0"/>
          </a:p>
        </p:txBody>
      </p:sp>
    </p:spTree>
    <p:extLst>
      <p:ext uri="{BB962C8B-B14F-4D97-AF65-F5344CB8AC3E}">
        <p14:creationId xmlns:p14="http://schemas.microsoft.com/office/powerpoint/2010/main" val="1717015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0" name="Imagen 9"/>
          <p:cNvPicPr>
            <a:picLocks noChangeAspect="1"/>
          </p:cNvPicPr>
          <p:nvPr/>
        </p:nvPicPr>
        <p:blipFill rotWithShape="1">
          <a:blip r:embed="rId3"/>
          <a:srcRect l="9606" t="49182" r="50549" b="6723"/>
          <a:stretch/>
        </p:blipFill>
        <p:spPr>
          <a:xfrm>
            <a:off x="0" y="1374717"/>
            <a:ext cx="6060859" cy="4629150"/>
          </a:xfrm>
          <a:prstGeom prst="rect">
            <a:avLst/>
          </a:prstGeom>
        </p:spPr>
      </p:pic>
      <p:sp>
        <p:nvSpPr>
          <p:cNvPr id="12" name="CuadroTexto 11"/>
          <p:cNvSpPr txBox="1"/>
          <p:nvPr/>
        </p:nvSpPr>
        <p:spPr>
          <a:xfrm>
            <a:off x="7200900" y="282472"/>
            <a:ext cx="2264466" cy="461665"/>
          </a:xfrm>
          <a:prstGeom prst="rect">
            <a:avLst/>
          </a:prstGeom>
          <a:noFill/>
        </p:spPr>
        <p:txBody>
          <a:bodyPr wrap="none" rtlCol="0">
            <a:spAutoFit/>
          </a:bodyPr>
          <a:lstStyle/>
          <a:p>
            <a:r>
              <a:rPr lang="en-US" sz="2400" b="1" dirty="0"/>
              <a:t>Analysis process</a:t>
            </a:r>
          </a:p>
        </p:txBody>
      </p:sp>
      <p:pic>
        <p:nvPicPr>
          <p:cNvPr id="4" name="Imagen 3"/>
          <p:cNvPicPr>
            <a:picLocks noChangeAspect="1"/>
          </p:cNvPicPr>
          <p:nvPr/>
        </p:nvPicPr>
        <p:blipFill>
          <a:blip r:embed="rId4"/>
          <a:stretch>
            <a:fillRect/>
          </a:stretch>
        </p:blipFill>
        <p:spPr>
          <a:xfrm>
            <a:off x="5937250" y="1285875"/>
            <a:ext cx="5981700" cy="5572125"/>
          </a:xfrm>
          <a:prstGeom prst="rect">
            <a:avLst/>
          </a:prstGeom>
        </p:spPr>
      </p:pic>
    </p:spTree>
    <p:extLst>
      <p:ext uri="{BB962C8B-B14F-4D97-AF65-F5344CB8AC3E}">
        <p14:creationId xmlns:p14="http://schemas.microsoft.com/office/powerpoint/2010/main" val="1919985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CuadroTexto 10"/>
          <p:cNvSpPr txBox="1"/>
          <p:nvPr/>
        </p:nvSpPr>
        <p:spPr>
          <a:xfrm>
            <a:off x="7200900" y="282472"/>
            <a:ext cx="2264466" cy="461665"/>
          </a:xfrm>
          <a:prstGeom prst="rect">
            <a:avLst/>
          </a:prstGeom>
          <a:noFill/>
        </p:spPr>
        <p:txBody>
          <a:bodyPr wrap="none" rtlCol="0">
            <a:spAutoFit/>
          </a:bodyPr>
          <a:lstStyle/>
          <a:p>
            <a:r>
              <a:rPr lang="en-US" sz="2400" b="1" dirty="0"/>
              <a:t>Analysis process</a:t>
            </a:r>
          </a:p>
        </p:txBody>
      </p:sp>
      <p:pic>
        <p:nvPicPr>
          <p:cNvPr id="2" name="Imagen 1"/>
          <p:cNvPicPr>
            <a:picLocks noChangeAspect="1"/>
          </p:cNvPicPr>
          <p:nvPr/>
        </p:nvPicPr>
        <p:blipFill rotWithShape="1">
          <a:blip r:embed="rId3"/>
          <a:srcRect l="2306"/>
          <a:stretch/>
        </p:blipFill>
        <p:spPr>
          <a:xfrm>
            <a:off x="0" y="1141967"/>
            <a:ext cx="5983314" cy="5600700"/>
          </a:xfrm>
          <a:prstGeom prst="rect">
            <a:avLst/>
          </a:prstGeom>
        </p:spPr>
      </p:pic>
      <p:pic>
        <p:nvPicPr>
          <p:cNvPr id="3" name="Imagen 2"/>
          <p:cNvPicPr>
            <a:picLocks noChangeAspect="1"/>
          </p:cNvPicPr>
          <p:nvPr/>
        </p:nvPicPr>
        <p:blipFill>
          <a:blip r:embed="rId4"/>
          <a:stretch>
            <a:fillRect/>
          </a:stretch>
        </p:blipFill>
        <p:spPr>
          <a:xfrm>
            <a:off x="5983314" y="1547812"/>
            <a:ext cx="5962650" cy="4600575"/>
          </a:xfrm>
          <a:prstGeom prst="rect">
            <a:avLst/>
          </a:prstGeom>
        </p:spPr>
      </p:pic>
    </p:spTree>
    <p:extLst>
      <p:ext uri="{BB962C8B-B14F-4D97-AF65-F5344CB8AC3E}">
        <p14:creationId xmlns:p14="http://schemas.microsoft.com/office/powerpoint/2010/main" val="1448244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7200900" y="282472"/>
            <a:ext cx="2264466" cy="461665"/>
          </a:xfrm>
          <a:prstGeom prst="rect">
            <a:avLst/>
          </a:prstGeom>
          <a:noFill/>
        </p:spPr>
        <p:txBody>
          <a:bodyPr wrap="none" rtlCol="0">
            <a:spAutoFit/>
          </a:bodyPr>
          <a:lstStyle/>
          <a:p>
            <a:r>
              <a:rPr lang="en-US" sz="2400" b="1" dirty="0"/>
              <a:t>Analysis process</a:t>
            </a:r>
          </a:p>
        </p:txBody>
      </p:sp>
      <p:pic>
        <p:nvPicPr>
          <p:cNvPr id="2" name="Imagen 1"/>
          <p:cNvPicPr>
            <a:picLocks noChangeAspect="1"/>
          </p:cNvPicPr>
          <p:nvPr/>
        </p:nvPicPr>
        <p:blipFill>
          <a:blip r:embed="rId3"/>
          <a:stretch>
            <a:fillRect/>
          </a:stretch>
        </p:blipFill>
        <p:spPr>
          <a:xfrm>
            <a:off x="2606573" y="1687189"/>
            <a:ext cx="5635881" cy="4244975"/>
          </a:xfrm>
          <a:prstGeom prst="rect">
            <a:avLst/>
          </a:prstGeom>
        </p:spPr>
      </p:pic>
    </p:spTree>
    <p:extLst>
      <p:ext uri="{BB962C8B-B14F-4D97-AF65-F5344CB8AC3E}">
        <p14:creationId xmlns:p14="http://schemas.microsoft.com/office/powerpoint/2010/main" val="1937062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7200900" y="282472"/>
            <a:ext cx="2264466" cy="461665"/>
          </a:xfrm>
          <a:prstGeom prst="rect">
            <a:avLst/>
          </a:prstGeom>
          <a:noFill/>
        </p:spPr>
        <p:txBody>
          <a:bodyPr wrap="none" rtlCol="0">
            <a:spAutoFit/>
          </a:bodyPr>
          <a:lstStyle/>
          <a:p>
            <a:r>
              <a:rPr lang="en-US" sz="2400" b="1" dirty="0"/>
              <a:t>Analysis process</a:t>
            </a:r>
          </a:p>
        </p:txBody>
      </p:sp>
      <p:pic>
        <p:nvPicPr>
          <p:cNvPr id="9" name="Imagen 8"/>
          <p:cNvPicPr>
            <a:picLocks noChangeAspect="1"/>
          </p:cNvPicPr>
          <p:nvPr/>
        </p:nvPicPr>
        <p:blipFill rotWithShape="1">
          <a:blip r:embed="rId3"/>
          <a:srcRect l="9455" t="19115" r="1991"/>
          <a:stretch/>
        </p:blipFill>
        <p:spPr>
          <a:xfrm>
            <a:off x="1687286" y="1033325"/>
            <a:ext cx="8610600" cy="5824675"/>
          </a:xfrm>
          <a:prstGeom prst="rect">
            <a:avLst/>
          </a:prstGeom>
        </p:spPr>
      </p:pic>
    </p:spTree>
    <p:extLst>
      <p:ext uri="{BB962C8B-B14F-4D97-AF65-F5344CB8AC3E}">
        <p14:creationId xmlns:p14="http://schemas.microsoft.com/office/powerpoint/2010/main" val="40128220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uadroTexto 7"/>
          <p:cNvSpPr txBox="1"/>
          <p:nvPr/>
        </p:nvSpPr>
        <p:spPr>
          <a:xfrm>
            <a:off x="7200900" y="282472"/>
            <a:ext cx="2264466" cy="461665"/>
          </a:xfrm>
          <a:prstGeom prst="rect">
            <a:avLst/>
          </a:prstGeom>
          <a:noFill/>
        </p:spPr>
        <p:txBody>
          <a:bodyPr wrap="none" rtlCol="0">
            <a:spAutoFit/>
          </a:bodyPr>
          <a:lstStyle/>
          <a:p>
            <a:r>
              <a:rPr lang="en-US" sz="2400" b="1" dirty="0"/>
              <a:t>Analysis process</a:t>
            </a:r>
          </a:p>
        </p:txBody>
      </p:sp>
      <p:pic>
        <p:nvPicPr>
          <p:cNvPr id="3" name="Imagen 2"/>
          <p:cNvPicPr>
            <a:picLocks noChangeAspect="1"/>
          </p:cNvPicPr>
          <p:nvPr/>
        </p:nvPicPr>
        <p:blipFill>
          <a:blip r:embed="rId3"/>
          <a:stretch>
            <a:fillRect/>
          </a:stretch>
        </p:blipFill>
        <p:spPr>
          <a:xfrm>
            <a:off x="6188248" y="1977794"/>
            <a:ext cx="5834470" cy="3937154"/>
          </a:xfrm>
          <a:prstGeom prst="rect">
            <a:avLst/>
          </a:prstGeom>
        </p:spPr>
      </p:pic>
      <mc:AlternateContent xmlns:mc="http://schemas.openxmlformats.org/markup-compatibility/2006">
        <mc:Choice xmlns:a14="http://schemas.microsoft.com/office/drawing/2010/main" Requires="a14">
          <p:graphicFrame>
            <p:nvGraphicFramePr>
              <p:cNvPr id="7" name="Tabla 6">
                <a:extLst>
                  <a:ext uri="{FF2B5EF4-FFF2-40B4-BE49-F238E27FC236}">
                    <a16:creationId xmlns:a16="http://schemas.microsoft.com/office/drawing/2014/main" id="{5132D155-9574-234D-8B35-95138649EA88}"/>
                  </a:ext>
                </a:extLst>
              </p:cNvPr>
              <p:cNvGraphicFramePr>
                <a:graphicFrameLocks noGrp="1"/>
              </p:cNvGraphicFramePr>
              <p:nvPr>
                <p:extLst>
                  <p:ext uri="{D42A27DB-BD31-4B8C-83A1-F6EECF244321}">
                    <p14:modId xmlns:p14="http://schemas.microsoft.com/office/powerpoint/2010/main" val="2831645333"/>
                  </p:ext>
                </p:extLst>
              </p:nvPr>
            </p:nvGraphicFramePr>
            <p:xfrm>
              <a:off x="169282" y="2300451"/>
              <a:ext cx="6139090" cy="3291840"/>
            </p:xfrm>
            <a:graphic>
              <a:graphicData uri="http://schemas.openxmlformats.org/drawingml/2006/table">
                <a:tbl>
                  <a:tblPr firstRow="1" bandRow="1">
                    <a:tableStyleId>{2D5ABB26-0587-4C30-8999-92F81FD0307C}</a:tableStyleId>
                  </a:tblPr>
                  <a:tblGrid>
                    <a:gridCol w="2045268">
                      <a:extLst>
                        <a:ext uri="{9D8B030D-6E8A-4147-A177-3AD203B41FA5}">
                          <a16:colId xmlns:a16="http://schemas.microsoft.com/office/drawing/2014/main" val="3445299758"/>
                        </a:ext>
                      </a:extLst>
                    </a:gridCol>
                    <a:gridCol w="1014984">
                      <a:extLst>
                        <a:ext uri="{9D8B030D-6E8A-4147-A177-3AD203B41FA5}">
                          <a16:colId xmlns:a16="http://schemas.microsoft.com/office/drawing/2014/main" val="306814162"/>
                        </a:ext>
                      </a:extLst>
                    </a:gridCol>
                    <a:gridCol w="3078838">
                      <a:extLst>
                        <a:ext uri="{9D8B030D-6E8A-4147-A177-3AD203B41FA5}">
                          <a16:colId xmlns:a16="http://schemas.microsoft.com/office/drawing/2014/main" val="926766716"/>
                        </a:ext>
                      </a:extLst>
                    </a:gridCol>
                  </a:tblGrid>
                  <a:tr h="423334">
                    <a:tc>
                      <a:txBody>
                        <a:bodyPr/>
                        <a:lstStyle/>
                        <a:p>
                          <a:pPr algn="ctr"/>
                          <a:r>
                            <a:rPr lang="es-MX" sz="1600" dirty="0"/>
                            <a:t>Hypothesis</a:t>
                          </a:r>
                        </a:p>
                      </a:txBody>
                      <a:tcPr anchor="ctr">
                        <a:lnB w="19050" cap="flat" cmpd="sng" algn="ctr">
                          <a:solidFill>
                            <a:schemeClr val="tx1"/>
                          </a:solidFill>
                          <a:prstDash val="solid"/>
                          <a:round/>
                          <a:headEnd type="none" w="med" len="med"/>
                          <a:tailEnd type="none" w="med" len="med"/>
                        </a:lnB>
                      </a:tcPr>
                    </a:tc>
                    <a:tc>
                      <a:txBody>
                        <a:bodyPr/>
                        <a:lstStyle/>
                        <a:p>
                          <a:pPr algn="ctr"/>
                          <a:r>
                            <a:rPr lang="es-MX" sz="1600" dirty="0"/>
                            <a:t>F-Stat </a:t>
                          </a:r>
                        </a:p>
                        <a:p>
                          <a:pPr algn="ctr"/>
                          <a:r>
                            <a:rPr lang="es-MX" sz="1600" dirty="0"/>
                            <a:t>(p-value)</a:t>
                          </a:r>
                        </a:p>
                      </a:txBody>
                      <a:tcPr anchor="ctr">
                        <a:lnB w="19050" cap="flat" cmpd="sng" algn="ctr">
                          <a:solidFill>
                            <a:schemeClr val="tx1"/>
                          </a:solidFill>
                          <a:prstDash val="solid"/>
                          <a:round/>
                          <a:headEnd type="none" w="med" len="med"/>
                          <a:tailEnd type="none" w="med" len="med"/>
                        </a:lnB>
                      </a:tcPr>
                    </a:tc>
                    <a:tc>
                      <a:txBody>
                        <a:bodyPr/>
                        <a:lstStyle/>
                        <a:p>
                          <a:pPr algn="ctr"/>
                          <a:r>
                            <a:rPr lang="es-MX" sz="1600" dirty="0"/>
                            <a:t>Conclusion</a:t>
                          </a:r>
                        </a:p>
                      </a:txBody>
                      <a:tcPr anchor="ctr">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58572998"/>
                      </a:ext>
                    </a:extLst>
                  </a:tr>
                  <a:tr h="771631">
                    <a:tc>
                      <a:txBody>
                        <a:bodyPr/>
                        <a:lstStyle/>
                        <a:p>
                          <a:pPr algn="ctr"/>
                          <a14:m>
                            <m:oMathPara xmlns:m="http://schemas.openxmlformats.org/officeDocument/2006/math">
                              <m:oMathParaPr>
                                <m:jc m:val="centerGroup"/>
                              </m:oMathParaPr>
                              <m:oMath xmlns:m="http://schemas.openxmlformats.org/officeDocument/2006/math">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𝐻</m:t>
                                    </m:r>
                                  </m:e>
                                  <m:sub>
                                    <m:r>
                                      <a:rPr lang="es-ES" sz="1600" smtClean="0">
                                        <a:latin typeface="Cambria Math" panose="02040503050406030204" pitchFamily="18" charset="0"/>
                                      </a:rPr>
                                      <m:t>0</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a:rPr lang="es-ES" sz="1600" smtClean="0">
                                        <a:latin typeface="Cambria Math" panose="02040503050406030204" pitchFamily="18" charset="0"/>
                                      </a:rPr>
                                      <m:t>𝑀𝑜𝑛</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a:rPr lang="es-ES" sz="1600" smtClean="0">
                                        <a:latin typeface="Cambria Math" panose="02040503050406030204" pitchFamily="18" charset="0"/>
                                      </a:rPr>
                                      <m:t>𝑆𝑢𝑛</m:t>
                                    </m:r>
                                  </m:sub>
                                </m:sSub>
                              </m:oMath>
                            </m:oMathPara>
                          </a14:m>
                          <a:endParaRPr lang="es-MX" sz="1600" dirty="0"/>
                        </a:p>
                      </a:txBody>
                      <a:tcPr anchor="ctr">
                        <a:lnT w="19050" cap="flat" cmpd="sng" algn="ctr">
                          <a:solidFill>
                            <a:schemeClr val="tx1"/>
                          </a:solidFill>
                          <a:prstDash val="solid"/>
                          <a:round/>
                          <a:headEnd type="none" w="med" len="med"/>
                          <a:tailEnd type="none" w="med" len="med"/>
                        </a:lnT>
                      </a:tcPr>
                    </a:tc>
                    <a:tc>
                      <a:txBody>
                        <a:bodyPr/>
                        <a:lstStyle/>
                        <a:p>
                          <a:pPr algn="ctr"/>
                          <a:r>
                            <a:rPr lang="es-MX" sz="1600" dirty="0"/>
                            <a:t>7.0832 </a:t>
                          </a:r>
                        </a:p>
                        <a:p>
                          <a:pPr algn="ctr"/>
                          <a:r>
                            <a:rPr lang="es-MX" sz="1600" dirty="0"/>
                            <a:t>(0.0000)</a:t>
                          </a:r>
                        </a:p>
                      </a:txBody>
                      <a:tcPr anchor="ctr">
                        <a:lnT w="19050" cap="flat" cmpd="sng" algn="ctr">
                          <a:solidFill>
                            <a:schemeClr val="tx1"/>
                          </a:solidFill>
                          <a:prstDash val="solid"/>
                          <a:round/>
                          <a:headEnd type="none" w="med" len="med"/>
                          <a:tailEnd type="none" w="med" len="med"/>
                        </a:lnT>
                      </a:tcPr>
                    </a:tc>
                    <a:tc>
                      <a:txBody>
                        <a:bodyPr/>
                        <a:lstStyle/>
                        <a:p>
                          <a:pPr algn="ctr"/>
                          <a:r>
                            <a:rPr lang="es-MX" sz="1600" dirty="0"/>
                            <a:t>Considering every day of the week, the average number of crime reports </a:t>
                          </a:r>
                          <a:r>
                            <a:rPr lang="es-MX" sz="1600" b="1" dirty="0"/>
                            <a:t>is not the same</a:t>
                          </a:r>
                        </a:p>
                      </a:txBody>
                      <a:tcPr anchor="ctr">
                        <a:lnT w="1905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622355857"/>
                      </a:ext>
                    </a:extLst>
                  </a:tr>
                  <a:tr h="771631">
                    <a:tc>
                      <a:txBody>
                        <a:bodyPr/>
                        <a:lstStyle/>
                        <a:p>
                          <a:pPr algn="ctr"/>
                          <a14:m>
                            <m:oMathPara xmlns:m="http://schemas.openxmlformats.org/officeDocument/2006/math">
                              <m:oMathParaPr>
                                <m:jc m:val="centerGroup"/>
                              </m:oMathParaPr>
                              <m:oMath xmlns:m="http://schemas.openxmlformats.org/officeDocument/2006/math">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𝐻</m:t>
                                    </m:r>
                                  </m:e>
                                  <m:sub>
                                    <m:r>
                                      <a:rPr lang="es-ES" sz="1600" smtClean="0">
                                        <a:latin typeface="Cambria Math" panose="02040503050406030204" pitchFamily="18" charset="0"/>
                                      </a:rPr>
                                      <m:t>0</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a:rPr lang="es-ES" sz="1600" smtClean="0">
                                        <a:latin typeface="Cambria Math" panose="02040503050406030204" pitchFamily="18" charset="0"/>
                                      </a:rPr>
                                      <m:t>𝑀𝑜𝑛</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a:rPr lang="es-ES" sz="1600" smtClean="0">
                                        <a:latin typeface="Cambria Math" panose="02040503050406030204" pitchFamily="18" charset="0"/>
                                      </a:rPr>
                                      <m:t>𝑆𝑎𝑡</m:t>
                                    </m:r>
                                  </m:sub>
                                </m:sSub>
                              </m:oMath>
                            </m:oMathPara>
                          </a14:m>
                          <a:endParaRPr lang="es-MX" sz="1600" dirty="0"/>
                        </a:p>
                      </a:txBody>
                      <a:tcPr anchor="ctr"/>
                    </a:tc>
                    <a:tc>
                      <a:txBody>
                        <a:bodyPr/>
                        <a:lstStyle/>
                        <a:p>
                          <a:pPr algn="ctr"/>
                          <a:r>
                            <a:rPr lang="es-MX" sz="1600" dirty="0"/>
                            <a:t>2.2206 </a:t>
                          </a:r>
                        </a:p>
                        <a:p>
                          <a:pPr algn="ctr"/>
                          <a:r>
                            <a:rPr lang="es-MX" sz="1600" dirty="0"/>
                            <a:t>(0.0624)</a:t>
                          </a:r>
                        </a:p>
                      </a:txBody>
                      <a:tcPr anchor="ctr"/>
                    </a:tc>
                    <a:tc>
                      <a:txBody>
                        <a:bodyPr/>
                        <a:lstStyle/>
                        <a:p>
                          <a:pPr algn="ctr"/>
                          <a:r>
                            <a:rPr lang="es-MX" sz="1600" dirty="0"/>
                            <a:t>From Monday to Saturday, the average number of crime reports </a:t>
                          </a:r>
                          <a:r>
                            <a:rPr lang="es-MX" sz="1600" b="1" dirty="0"/>
                            <a:t>is the same</a:t>
                          </a:r>
                        </a:p>
                      </a:txBody>
                      <a:tcPr anchor="ctr"/>
                    </a:tc>
                    <a:extLst>
                      <a:ext uri="{0D108BD9-81ED-4DB2-BD59-A6C34878D82A}">
                        <a16:rowId xmlns:a16="http://schemas.microsoft.com/office/drawing/2014/main" val="2275477531"/>
                      </a:ext>
                    </a:extLst>
                  </a:tr>
                  <a:tr h="771631">
                    <a:tc>
                      <a:txBody>
                        <a:bodyPr/>
                        <a:lstStyle/>
                        <a:p>
                          <a:pPr algn="ctr"/>
                          <a14:m>
                            <m:oMathPara xmlns:m="http://schemas.openxmlformats.org/officeDocument/2006/math">
                              <m:oMathParaPr>
                                <m:jc m:val="centerGroup"/>
                              </m:oMathParaPr>
                              <m:oMath xmlns:m="http://schemas.openxmlformats.org/officeDocument/2006/math">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𝐻</m:t>
                                    </m:r>
                                  </m:e>
                                  <m:sub>
                                    <m:r>
                                      <a:rPr lang="es-ES" sz="1600" smtClean="0">
                                        <a:latin typeface="Cambria Math" panose="02040503050406030204" pitchFamily="18" charset="0"/>
                                      </a:rPr>
                                      <m:t>0</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a:rPr lang="es-ES" sz="1600" smtClean="0">
                                        <a:latin typeface="Cambria Math" panose="02040503050406030204" pitchFamily="18" charset="0"/>
                                      </a:rPr>
                                      <m:t>𝑀𝑜𝑛</m:t>
                                    </m:r>
                                  </m:sub>
                                </m:sSub>
                                <m:r>
                                  <a:rPr lang="es-ES" sz="1600" smtClean="0">
                                    <a:latin typeface="Cambria Math" panose="02040503050406030204" pitchFamily="18" charset="0"/>
                                  </a:rPr>
                                  <m:t>=…=</m:t>
                                </m:r>
                                <m:sSub>
                                  <m:sSubPr>
                                    <m:ctrlPr>
                                      <a:rPr lang="es-ES" sz="1600" i="1" smtClean="0">
                                        <a:latin typeface="Cambria Math" panose="02040503050406030204" pitchFamily="18" charset="0"/>
                                      </a:rPr>
                                    </m:ctrlPr>
                                  </m:sSubPr>
                                  <m:e>
                                    <m:r>
                                      <a:rPr lang="es-ES" sz="1600" smtClean="0">
                                        <a:latin typeface="Cambria Math" panose="02040503050406030204" pitchFamily="18" charset="0"/>
                                      </a:rPr>
                                      <m:t>𝜇</m:t>
                                    </m:r>
                                  </m:e>
                                  <m:sub>
                                    <m:r>
                                      <a:rPr lang="es-ES" sz="1600" smtClean="0">
                                        <a:latin typeface="Cambria Math" panose="02040503050406030204" pitchFamily="18" charset="0"/>
                                      </a:rPr>
                                      <m:t>𝐹𝑟𝑖</m:t>
                                    </m:r>
                                  </m:sub>
                                </m:sSub>
                              </m:oMath>
                            </m:oMathPara>
                          </a14:m>
                          <a:endParaRPr lang="es-MX" sz="1600" dirty="0"/>
                        </a:p>
                      </a:txBody>
                      <a:tcPr anchor="ctr"/>
                    </a:tc>
                    <a:tc>
                      <a:txBody>
                        <a:bodyPr/>
                        <a:lstStyle/>
                        <a:p>
                          <a:pPr algn="ctr"/>
                          <a:r>
                            <a:rPr lang="es-MX" sz="1600" dirty="0"/>
                            <a:t>0.4647 </a:t>
                          </a:r>
                        </a:p>
                        <a:p>
                          <a:pPr algn="ctr"/>
                          <a:r>
                            <a:rPr lang="es-MX" sz="1600" dirty="0"/>
                            <a:t>(0.7613)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600" dirty="0"/>
                            <a:t>From Monday to Saturday, the average number of crime reports </a:t>
                          </a:r>
                          <a:r>
                            <a:rPr lang="es-MX" sz="1600" b="1" dirty="0"/>
                            <a:t>is the same</a:t>
                          </a:r>
                        </a:p>
                        <a:p>
                          <a:pPr algn="ctr"/>
                          <a:endParaRPr lang="es-MX" sz="1600" dirty="0"/>
                        </a:p>
                      </a:txBody>
                      <a:tcPr anchor="ctr"/>
                    </a:tc>
                    <a:extLst>
                      <a:ext uri="{0D108BD9-81ED-4DB2-BD59-A6C34878D82A}">
                        <a16:rowId xmlns:a16="http://schemas.microsoft.com/office/drawing/2014/main" val="29568828"/>
                      </a:ext>
                    </a:extLst>
                  </a:tr>
                </a:tbl>
              </a:graphicData>
            </a:graphic>
          </p:graphicFrame>
        </mc:Choice>
        <mc:Fallback>
          <p:graphicFrame>
            <p:nvGraphicFramePr>
              <p:cNvPr id="7" name="Tabla 6">
                <a:extLst>
                  <a:ext uri="{FF2B5EF4-FFF2-40B4-BE49-F238E27FC236}">
                    <a16:creationId xmlns:a16="http://schemas.microsoft.com/office/drawing/2014/main" id="{5132D155-9574-234D-8B35-95138649EA88}"/>
                  </a:ext>
                </a:extLst>
              </p:cNvPr>
              <p:cNvGraphicFramePr>
                <a:graphicFrameLocks noGrp="1"/>
              </p:cNvGraphicFramePr>
              <p:nvPr>
                <p:extLst>
                  <p:ext uri="{D42A27DB-BD31-4B8C-83A1-F6EECF244321}">
                    <p14:modId xmlns:p14="http://schemas.microsoft.com/office/powerpoint/2010/main" val="2831645333"/>
                  </p:ext>
                </p:extLst>
              </p:nvPr>
            </p:nvGraphicFramePr>
            <p:xfrm>
              <a:off x="169282" y="2300451"/>
              <a:ext cx="6139090" cy="3291840"/>
            </p:xfrm>
            <a:graphic>
              <a:graphicData uri="http://schemas.openxmlformats.org/drawingml/2006/table">
                <a:tbl>
                  <a:tblPr firstRow="1" bandRow="1">
                    <a:tableStyleId>{2D5ABB26-0587-4C30-8999-92F81FD0307C}</a:tableStyleId>
                  </a:tblPr>
                  <a:tblGrid>
                    <a:gridCol w="2045268">
                      <a:extLst>
                        <a:ext uri="{9D8B030D-6E8A-4147-A177-3AD203B41FA5}">
                          <a16:colId xmlns:a16="http://schemas.microsoft.com/office/drawing/2014/main" val="3445299758"/>
                        </a:ext>
                      </a:extLst>
                    </a:gridCol>
                    <a:gridCol w="1014984">
                      <a:extLst>
                        <a:ext uri="{9D8B030D-6E8A-4147-A177-3AD203B41FA5}">
                          <a16:colId xmlns:a16="http://schemas.microsoft.com/office/drawing/2014/main" val="306814162"/>
                        </a:ext>
                      </a:extLst>
                    </a:gridCol>
                    <a:gridCol w="3078838">
                      <a:extLst>
                        <a:ext uri="{9D8B030D-6E8A-4147-A177-3AD203B41FA5}">
                          <a16:colId xmlns:a16="http://schemas.microsoft.com/office/drawing/2014/main" val="926766716"/>
                        </a:ext>
                      </a:extLst>
                    </a:gridCol>
                  </a:tblGrid>
                  <a:tr h="579120">
                    <a:tc>
                      <a:txBody>
                        <a:bodyPr/>
                        <a:lstStyle/>
                        <a:p>
                          <a:pPr algn="ctr"/>
                          <a:r>
                            <a:rPr lang="es-MX" sz="1600" dirty="0"/>
                            <a:t>Hypothesis</a:t>
                          </a:r>
                        </a:p>
                      </a:txBody>
                      <a:tcPr anchor="ctr">
                        <a:lnB w="19050" cap="flat" cmpd="sng" algn="ctr">
                          <a:solidFill>
                            <a:schemeClr val="tx1"/>
                          </a:solidFill>
                          <a:prstDash val="solid"/>
                          <a:round/>
                          <a:headEnd type="none" w="med" len="med"/>
                          <a:tailEnd type="none" w="med" len="med"/>
                        </a:lnB>
                      </a:tcPr>
                    </a:tc>
                    <a:tc>
                      <a:txBody>
                        <a:bodyPr/>
                        <a:lstStyle/>
                        <a:p>
                          <a:pPr algn="ctr"/>
                          <a:r>
                            <a:rPr lang="es-MX" sz="1600" dirty="0"/>
                            <a:t>F-Stat </a:t>
                          </a:r>
                        </a:p>
                        <a:p>
                          <a:pPr algn="ctr"/>
                          <a:r>
                            <a:rPr lang="es-MX" sz="1600" dirty="0"/>
                            <a:t>(p-value)</a:t>
                          </a:r>
                        </a:p>
                      </a:txBody>
                      <a:tcPr anchor="ctr">
                        <a:lnB w="19050" cap="flat" cmpd="sng" algn="ctr">
                          <a:solidFill>
                            <a:schemeClr val="tx1"/>
                          </a:solidFill>
                          <a:prstDash val="solid"/>
                          <a:round/>
                          <a:headEnd type="none" w="med" len="med"/>
                          <a:tailEnd type="none" w="med" len="med"/>
                        </a:lnB>
                      </a:tcPr>
                    </a:tc>
                    <a:tc>
                      <a:txBody>
                        <a:bodyPr/>
                        <a:lstStyle/>
                        <a:p>
                          <a:pPr algn="ctr"/>
                          <a:r>
                            <a:rPr lang="es-MX" sz="1600" dirty="0"/>
                            <a:t>Conclusion</a:t>
                          </a:r>
                        </a:p>
                      </a:txBody>
                      <a:tcPr anchor="ctr">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58572998"/>
                      </a:ext>
                    </a:extLst>
                  </a:tr>
                  <a:tr h="822960">
                    <a:tc>
                      <a:txBody>
                        <a:bodyPr/>
                        <a:lstStyle/>
                        <a:p>
                          <a:endParaRPr lang="es-MX"/>
                        </a:p>
                      </a:txBody>
                      <a:tcPr anchor="ctr">
                        <a:lnT w="19050" cap="flat" cmpd="sng" algn="ctr">
                          <a:solidFill>
                            <a:schemeClr val="tx1"/>
                          </a:solidFill>
                          <a:prstDash val="solid"/>
                          <a:round/>
                          <a:headEnd type="none" w="med" len="med"/>
                          <a:tailEnd type="none" w="med" len="med"/>
                        </a:lnT>
                        <a:blipFill>
                          <a:blip r:embed="rId4"/>
                          <a:stretch>
                            <a:fillRect l="-621" t="-73846" r="-200621" b="-227692"/>
                          </a:stretch>
                        </a:blipFill>
                      </a:tcPr>
                    </a:tc>
                    <a:tc>
                      <a:txBody>
                        <a:bodyPr/>
                        <a:lstStyle/>
                        <a:p>
                          <a:pPr algn="ctr"/>
                          <a:r>
                            <a:rPr lang="es-MX" sz="1600" dirty="0"/>
                            <a:t>7.0832 </a:t>
                          </a:r>
                        </a:p>
                        <a:p>
                          <a:pPr algn="ctr"/>
                          <a:r>
                            <a:rPr lang="es-MX" sz="1600" dirty="0"/>
                            <a:t>(0.0000)</a:t>
                          </a:r>
                        </a:p>
                      </a:txBody>
                      <a:tcPr anchor="ctr">
                        <a:lnT w="19050" cap="flat" cmpd="sng" algn="ctr">
                          <a:solidFill>
                            <a:schemeClr val="tx1"/>
                          </a:solidFill>
                          <a:prstDash val="solid"/>
                          <a:round/>
                          <a:headEnd type="none" w="med" len="med"/>
                          <a:tailEnd type="none" w="med" len="med"/>
                        </a:lnT>
                      </a:tcPr>
                    </a:tc>
                    <a:tc>
                      <a:txBody>
                        <a:bodyPr/>
                        <a:lstStyle/>
                        <a:p>
                          <a:pPr algn="ctr"/>
                          <a:r>
                            <a:rPr lang="es-MX" sz="1600" dirty="0"/>
                            <a:t>Considering every day of the week, the average number of crime reports </a:t>
                          </a:r>
                          <a:r>
                            <a:rPr lang="es-MX" sz="1600" b="1" dirty="0"/>
                            <a:t>is not the same</a:t>
                          </a:r>
                        </a:p>
                      </a:txBody>
                      <a:tcPr anchor="ctr">
                        <a:lnT w="1905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622355857"/>
                      </a:ext>
                    </a:extLst>
                  </a:tr>
                  <a:tr h="822960">
                    <a:tc>
                      <a:txBody>
                        <a:bodyPr/>
                        <a:lstStyle/>
                        <a:p>
                          <a:endParaRPr lang="es-MX"/>
                        </a:p>
                      </a:txBody>
                      <a:tcPr anchor="ctr">
                        <a:blipFill>
                          <a:blip r:embed="rId4"/>
                          <a:stretch>
                            <a:fillRect l="-621" t="-173846" r="-200621" b="-127692"/>
                          </a:stretch>
                        </a:blipFill>
                      </a:tcPr>
                    </a:tc>
                    <a:tc>
                      <a:txBody>
                        <a:bodyPr/>
                        <a:lstStyle/>
                        <a:p>
                          <a:pPr algn="ctr"/>
                          <a:r>
                            <a:rPr lang="es-MX" sz="1600" dirty="0"/>
                            <a:t>2.2206 </a:t>
                          </a:r>
                        </a:p>
                        <a:p>
                          <a:pPr algn="ctr"/>
                          <a:r>
                            <a:rPr lang="es-MX" sz="1600" dirty="0"/>
                            <a:t>(0.0624)</a:t>
                          </a:r>
                        </a:p>
                      </a:txBody>
                      <a:tcPr anchor="ctr"/>
                    </a:tc>
                    <a:tc>
                      <a:txBody>
                        <a:bodyPr/>
                        <a:lstStyle/>
                        <a:p>
                          <a:pPr algn="ctr"/>
                          <a:r>
                            <a:rPr lang="es-MX" sz="1600" dirty="0"/>
                            <a:t>From Monday to Saturday, the average number of crime reports </a:t>
                          </a:r>
                          <a:r>
                            <a:rPr lang="es-MX" sz="1600" b="1" dirty="0"/>
                            <a:t>is the same</a:t>
                          </a:r>
                        </a:p>
                      </a:txBody>
                      <a:tcPr anchor="ctr"/>
                    </a:tc>
                    <a:extLst>
                      <a:ext uri="{0D108BD9-81ED-4DB2-BD59-A6C34878D82A}">
                        <a16:rowId xmlns:a16="http://schemas.microsoft.com/office/drawing/2014/main" val="2275477531"/>
                      </a:ext>
                    </a:extLst>
                  </a:tr>
                  <a:tr h="1066800">
                    <a:tc>
                      <a:txBody>
                        <a:bodyPr/>
                        <a:lstStyle/>
                        <a:p>
                          <a:endParaRPr lang="es-MX"/>
                        </a:p>
                      </a:txBody>
                      <a:tcPr anchor="ctr">
                        <a:blipFill>
                          <a:blip r:embed="rId4"/>
                          <a:stretch>
                            <a:fillRect l="-621" t="-211905" r="-200621" b="1190"/>
                          </a:stretch>
                        </a:blipFill>
                      </a:tcPr>
                    </a:tc>
                    <a:tc>
                      <a:txBody>
                        <a:bodyPr/>
                        <a:lstStyle/>
                        <a:p>
                          <a:pPr algn="ctr"/>
                          <a:r>
                            <a:rPr lang="es-MX" sz="1600" dirty="0"/>
                            <a:t>0.4647 </a:t>
                          </a:r>
                        </a:p>
                        <a:p>
                          <a:pPr algn="ctr"/>
                          <a:r>
                            <a:rPr lang="es-MX" sz="1600" dirty="0"/>
                            <a:t>(0.7613)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MX" sz="1600" dirty="0"/>
                            <a:t>From Monday to Saturday, the average number of crime reports </a:t>
                          </a:r>
                          <a:r>
                            <a:rPr lang="es-MX" sz="1600" b="1" dirty="0"/>
                            <a:t>is the same</a:t>
                          </a:r>
                        </a:p>
                        <a:p>
                          <a:pPr algn="ctr"/>
                          <a:endParaRPr lang="es-MX" sz="1600" dirty="0"/>
                        </a:p>
                      </a:txBody>
                      <a:tcPr anchor="ctr"/>
                    </a:tc>
                    <a:extLst>
                      <a:ext uri="{0D108BD9-81ED-4DB2-BD59-A6C34878D82A}">
                        <a16:rowId xmlns:a16="http://schemas.microsoft.com/office/drawing/2014/main" val="29568828"/>
                      </a:ext>
                    </a:extLst>
                  </a:tr>
                </a:tbl>
              </a:graphicData>
            </a:graphic>
          </p:graphicFrame>
        </mc:Fallback>
      </mc:AlternateContent>
    </p:spTree>
    <p:extLst>
      <p:ext uri="{BB962C8B-B14F-4D97-AF65-F5344CB8AC3E}">
        <p14:creationId xmlns:p14="http://schemas.microsoft.com/office/powerpoint/2010/main" val="3679794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2"/>
          <a:srcRect l="2062" t="10589" r="2062" b="6188"/>
          <a:stretch/>
        </p:blipFill>
        <p:spPr>
          <a:xfrm>
            <a:off x="0" y="0"/>
            <a:ext cx="5424514" cy="943052"/>
          </a:xfrm>
          <a:prstGeom prst="rect">
            <a:avLst/>
          </a:prstGeom>
        </p:spPr>
      </p:pic>
      <p:cxnSp>
        <p:nvCxnSpPr>
          <p:cNvPr id="6" name="Conector recto 5"/>
          <p:cNvCxnSpPr/>
          <p:nvPr/>
        </p:nvCxnSpPr>
        <p:spPr>
          <a:xfrm>
            <a:off x="0" y="943052"/>
            <a:ext cx="1219200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CuadroTexto 12"/>
          <p:cNvSpPr txBox="1"/>
          <p:nvPr/>
        </p:nvSpPr>
        <p:spPr>
          <a:xfrm>
            <a:off x="7255377" y="310971"/>
            <a:ext cx="2264466" cy="461665"/>
          </a:xfrm>
          <a:prstGeom prst="rect">
            <a:avLst/>
          </a:prstGeom>
          <a:noFill/>
        </p:spPr>
        <p:txBody>
          <a:bodyPr wrap="none" rtlCol="0">
            <a:spAutoFit/>
          </a:bodyPr>
          <a:lstStyle/>
          <a:p>
            <a:r>
              <a:rPr lang="en-US" sz="2400" b="1" dirty="0"/>
              <a:t>Analysis process</a:t>
            </a:r>
          </a:p>
        </p:txBody>
      </p:sp>
      <p:pic>
        <p:nvPicPr>
          <p:cNvPr id="2" name="Imagen 1"/>
          <p:cNvPicPr>
            <a:picLocks noChangeAspect="1"/>
          </p:cNvPicPr>
          <p:nvPr/>
        </p:nvPicPr>
        <p:blipFill>
          <a:blip r:embed="rId3"/>
          <a:stretch>
            <a:fillRect/>
          </a:stretch>
        </p:blipFill>
        <p:spPr>
          <a:xfrm>
            <a:off x="1051901" y="1113468"/>
            <a:ext cx="9648755" cy="5171954"/>
          </a:xfrm>
          <a:prstGeom prst="rect">
            <a:avLst/>
          </a:prstGeom>
        </p:spPr>
      </p:pic>
    </p:spTree>
    <p:extLst>
      <p:ext uri="{BB962C8B-B14F-4D97-AF65-F5344CB8AC3E}">
        <p14:creationId xmlns:p14="http://schemas.microsoft.com/office/powerpoint/2010/main" val="212380998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16672</TotalTime>
  <Words>821</Words>
  <Application>Microsoft Macintosh PowerPoint</Application>
  <PresentationFormat>Panorámica</PresentationFormat>
  <Paragraphs>86</Paragraphs>
  <Slides>13</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13</vt:i4>
      </vt:variant>
    </vt:vector>
  </HeadingPairs>
  <TitlesOfParts>
    <vt:vector size="19" baseType="lpstr">
      <vt:lpstr>Arial</vt:lpstr>
      <vt:lpstr>Berlin Sans FB Demi</vt:lpstr>
      <vt:lpstr>Calibri</vt:lpstr>
      <vt:lpstr>Calibri Light</vt:lpstr>
      <vt:lpstr>Cambria Math</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Vicente Pliego</dc:creator>
  <cp:lastModifiedBy>Benjamín Oliva</cp:lastModifiedBy>
  <cp:revision>110</cp:revision>
  <dcterms:created xsi:type="dcterms:W3CDTF">2019-12-10T17:30:16Z</dcterms:created>
  <dcterms:modified xsi:type="dcterms:W3CDTF">2020-02-04T23:32:48Z</dcterms:modified>
</cp:coreProperties>
</file>

<file path=docProps/thumbnail.jpeg>
</file>